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39"/>
  </p:notesMasterIdLst>
  <p:sldIdLst>
    <p:sldId id="256" r:id="rId2"/>
    <p:sldId id="257" r:id="rId3"/>
    <p:sldId id="285" r:id="rId4"/>
    <p:sldId id="286" r:id="rId5"/>
    <p:sldId id="287" r:id="rId6"/>
    <p:sldId id="258" r:id="rId7"/>
    <p:sldId id="261" r:id="rId8"/>
    <p:sldId id="262" r:id="rId9"/>
    <p:sldId id="263" r:id="rId10"/>
    <p:sldId id="259" r:id="rId11"/>
    <p:sldId id="260" r:id="rId12"/>
    <p:sldId id="264" r:id="rId13"/>
    <p:sldId id="265" r:id="rId14"/>
    <p:sldId id="266" r:id="rId15"/>
    <p:sldId id="277" r:id="rId16"/>
    <p:sldId id="278" r:id="rId17"/>
    <p:sldId id="280" r:id="rId18"/>
    <p:sldId id="291" r:id="rId19"/>
    <p:sldId id="290" r:id="rId20"/>
    <p:sldId id="292" r:id="rId21"/>
    <p:sldId id="293" r:id="rId22"/>
    <p:sldId id="282" r:id="rId23"/>
    <p:sldId id="267" r:id="rId24"/>
    <p:sldId id="268" r:id="rId25"/>
    <p:sldId id="269" r:id="rId26"/>
    <p:sldId id="271" r:id="rId27"/>
    <p:sldId id="272" r:id="rId28"/>
    <p:sldId id="270" r:id="rId29"/>
    <p:sldId id="273" r:id="rId30"/>
    <p:sldId id="274" r:id="rId31"/>
    <p:sldId id="275" r:id="rId32"/>
    <p:sldId id="276" r:id="rId33"/>
    <p:sldId id="288" r:id="rId34"/>
    <p:sldId id="289" r:id="rId35"/>
    <p:sldId id="281" r:id="rId36"/>
    <p:sldId id="283" r:id="rId37"/>
    <p:sldId id="284" r:id="rId38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r:id="rId40" roundtripDataSignature="AMtx7miw5U1AmMxsS5kDMLHj2Ge+OUPYZ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AB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60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100" y="4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customschemas.google.com/relationships/presentationmetadata" Target="meta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7853623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393824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93358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437800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3757700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2806298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0119795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3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3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3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3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texto vertical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4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4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4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4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4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vertical y texto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4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4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4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4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4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3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3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3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3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 objetos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3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3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3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3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3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3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ció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3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3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3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3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3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3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3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3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el título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3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3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3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3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3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3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ido con título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3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3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3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3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3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con título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4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4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4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4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4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3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3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3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3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1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" descr="Resultado de imagen de biciba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10544" y="830791"/>
            <a:ext cx="4876800" cy="4876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07410" y="1394178"/>
            <a:ext cx="4174234" cy="431341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ángulo 1"/>
          <p:cNvSpPr/>
          <p:nvPr/>
        </p:nvSpPr>
        <p:spPr>
          <a:xfrm>
            <a:off x="0" y="0"/>
            <a:ext cx="12192000" cy="829733"/>
          </a:xfrm>
          <a:prstGeom prst="rect">
            <a:avLst/>
          </a:prstGeom>
          <a:solidFill>
            <a:srgbClr val="006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CuadroTexto 2"/>
          <p:cNvSpPr txBox="1"/>
          <p:nvPr/>
        </p:nvSpPr>
        <p:spPr>
          <a:xfrm>
            <a:off x="1323080" y="6370373"/>
            <a:ext cx="59413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María </a:t>
            </a:r>
            <a:r>
              <a:rPr lang="es-ES" dirty="0" smtClean="0"/>
              <a:t>Zannia</a:t>
            </a:r>
            <a:r>
              <a:rPr lang="es-ES" dirty="0" smtClean="0"/>
              <a:t>               </a:t>
            </a:r>
            <a:r>
              <a:rPr lang="es-ES" dirty="0" smtClean="0"/>
              <a:t>Ángel Rivas                 Álvaro </a:t>
            </a:r>
            <a:r>
              <a:rPr lang="es-ES" dirty="0" smtClean="0"/>
              <a:t> </a:t>
            </a:r>
            <a:r>
              <a:rPr lang="es-ES" dirty="0" smtClean="0"/>
              <a:t>Manzanares</a:t>
            </a:r>
            <a:endParaRPr lang="es-ES" dirty="0"/>
          </a:p>
        </p:txBody>
      </p:sp>
      <p:sp>
        <p:nvSpPr>
          <p:cNvPr id="7" name="Google Shape;90;p3"/>
          <p:cNvSpPr txBox="1">
            <a:spLocks/>
          </p:cNvSpPr>
          <p:nvPr/>
        </p:nvSpPr>
        <p:spPr>
          <a:xfrm>
            <a:off x="251178" y="16695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buSzPts val="4400"/>
            </a:pPr>
            <a:r>
              <a:rPr lang="es-ES" sz="3600" dirty="0">
                <a:solidFill>
                  <a:schemeClr val="bg1"/>
                </a:solidFill>
              </a:rPr>
              <a:t>Data </a:t>
            </a:r>
            <a:r>
              <a:rPr lang="es-ES" sz="3600" dirty="0" err="1">
                <a:solidFill>
                  <a:schemeClr val="bg1"/>
                </a:solidFill>
              </a:rPr>
              <a:t>S</a:t>
            </a:r>
            <a:r>
              <a:rPr lang="es-ES" sz="3600" smtClean="0">
                <a:solidFill>
                  <a:schemeClr val="bg1"/>
                </a:solidFill>
              </a:rPr>
              <a:t>cience</a:t>
            </a:r>
            <a:r>
              <a:rPr lang="es-ES" sz="3600" dirty="0">
                <a:solidFill>
                  <a:schemeClr val="bg1"/>
                </a:solidFill>
              </a:rPr>
              <a:t>: aplicación al </a:t>
            </a:r>
            <a:r>
              <a:rPr lang="es-ES" sz="3600" dirty="0" err="1">
                <a:solidFill>
                  <a:schemeClr val="bg1"/>
                </a:solidFill>
              </a:rPr>
              <a:t>dataset</a:t>
            </a:r>
            <a:r>
              <a:rPr lang="es-ES" sz="3600" dirty="0">
                <a:solidFill>
                  <a:schemeClr val="bg1"/>
                </a:solidFill>
              </a:rPr>
              <a:t> de </a:t>
            </a:r>
            <a:r>
              <a:rPr lang="es-ES" sz="3600" dirty="0" err="1">
                <a:solidFill>
                  <a:schemeClr val="bg1"/>
                </a:solidFill>
              </a:rPr>
              <a:t>bicimad</a:t>
            </a:r>
            <a:r>
              <a:rPr lang="es-ES" sz="3600" dirty="0">
                <a:solidFill>
                  <a:schemeClr val="bg1"/>
                </a:solidFill>
              </a:rPr>
              <a:t> </a:t>
            </a:r>
          </a:p>
          <a:p>
            <a:pPr algn="l">
              <a:buSzPts val="4400"/>
            </a:pPr>
            <a:endParaRPr lang="es-ES" dirty="0"/>
          </a:p>
        </p:txBody>
      </p:sp>
      <p:sp>
        <p:nvSpPr>
          <p:cNvPr id="8" name="Rectángulo 7"/>
          <p:cNvSpPr/>
          <p:nvPr/>
        </p:nvSpPr>
        <p:spPr>
          <a:xfrm>
            <a:off x="0" y="739422"/>
            <a:ext cx="1207911" cy="6118578"/>
          </a:xfrm>
          <a:prstGeom prst="rect">
            <a:avLst/>
          </a:prstGeom>
          <a:solidFill>
            <a:srgbClr val="006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5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2309702" y="1825625"/>
            <a:ext cx="7572595" cy="4351338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ángulo 3"/>
          <p:cNvSpPr/>
          <p:nvPr/>
        </p:nvSpPr>
        <p:spPr>
          <a:xfrm>
            <a:off x="0" y="0"/>
            <a:ext cx="12192000" cy="829733"/>
          </a:xfrm>
          <a:prstGeom prst="rect">
            <a:avLst/>
          </a:prstGeom>
          <a:solidFill>
            <a:srgbClr val="006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Google Shape;90;p3"/>
          <p:cNvSpPr txBox="1">
            <a:spLocks/>
          </p:cNvSpPr>
          <p:nvPr/>
        </p:nvSpPr>
        <p:spPr>
          <a:xfrm>
            <a:off x="251178" y="16695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buSzPts val="4400"/>
            </a:pPr>
            <a:r>
              <a:rPr lang="es-ES" sz="3600" dirty="0" smtClean="0">
                <a:solidFill>
                  <a:schemeClr val="bg1"/>
                </a:solidFill>
              </a:rPr>
              <a:t>Análisis del </a:t>
            </a:r>
            <a:r>
              <a:rPr lang="es-ES" sz="3600" dirty="0" err="1" smtClean="0">
                <a:solidFill>
                  <a:schemeClr val="bg1"/>
                </a:solidFill>
              </a:rPr>
              <a:t>dataset</a:t>
            </a:r>
            <a:r>
              <a:rPr lang="es-ES" sz="3600" dirty="0" smtClean="0">
                <a:solidFill>
                  <a:schemeClr val="bg1"/>
                </a:solidFill>
              </a:rPr>
              <a:t>: viajes por rango de edad </a:t>
            </a:r>
            <a:endParaRPr lang="es-ES" sz="3600" dirty="0">
              <a:solidFill>
                <a:schemeClr val="bg1"/>
              </a:solidFill>
            </a:endParaRPr>
          </a:p>
          <a:p>
            <a:pPr algn="l">
              <a:buSzPts val="4400"/>
            </a:pPr>
            <a:endParaRPr lang="es-E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6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2162497" y="1893358"/>
            <a:ext cx="7528339" cy="4351338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ángulo 3"/>
          <p:cNvSpPr/>
          <p:nvPr/>
        </p:nvSpPr>
        <p:spPr>
          <a:xfrm>
            <a:off x="0" y="0"/>
            <a:ext cx="12192000" cy="829733"/>
          </a:xfrm>
          <a:prstGeom prst="rect">
            <a:avLst/>
          </a:prstGeom>
          <a:solidFill>
            <a:srgbClr val="006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Google Shape;90;p3"/>
          <p:cNvSpPr txBox="1">
            <a:spLocks/>
          </p:cNvSpPr>
          <p:nvPr/>
        </p:nvSpPr>
        <p:spPr>
          <a:xfrm>
            <a:off x="251178" y="16695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buSzPts val="4400"/>
            </a:pPr>
            <a:r>
              <a:rPr lang="es-ES" sz="3600" dirty="0" smtClean="0">
                <a:solidFill>
                  <a:schemeClr val="bg1"/>
                </a:solidFill>
              </a:rPr>
              <a:t>Análisis del </a:t>
            </a:r>
            <a:r>
              <a:rPr lang="es-ES" sz="3600" dirty="0" err="1" smtClean="0">
                <a:solidFill>
                  <a:schemeClr val="bg1"/>
                </a:solidFill>
              </a:rPr>
              <a:t>dataset</a:t>
            </a:r>
            <a:r>
              <a:rPr lang="es-ES" sz="3600" dirty="0" smtClean="0">
                <a:solidFill>
                  <a:schemeClr val="bg1"/>
                </a:solidFill>
              </a:rPr>
              <a:t>: </a:t>
            </a:r>
            <a:r>
              <a:rPr lang="es-ES" sz="3600" dirty="0" smtClean="0">
                <a:solidFill>
                  <a:schemeClr val="bg1"/>
                </a:solidFill>
              </a:rPr>
              <a:t>rango de duración de los viajes</a:t>
            </a:r>
            <a:endParaRPr lang="es-ES" sz="3600" dirty="0">
              <a:solidFill>
                <a:schemeClr val="bg1"/>
              </a:solidFill>
            </a:endParaRPr>
          </a:p>
          <a:p>
            <a:pPr algn="l">
              <a:buSzPts val="4400"/>
            </a:pPr>
            <a:endParaRPr lang="es-E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10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2308335" y="1825625"/>
            <a:ext cx="7575330" cy="4351338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ángulo 3"/>
          <p:cNvSpPr/>
          <p:nvPr/>
        </p:nvSpPr>
        <p:spPr>
          <a:xfrm>
            <a:off x="0" y="0"/>
            <a:ext cx="12192000" cy="829733"/>
          </a:xfrm>
          <a:prstGeom prst="rect">
            <a:avLst/>
          </a:prstGeom>
          <a:solidFill>
            <a:srgbClr val="006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Google Shape;90;p3"/>
          <p:cNvSpPr txBox="1">
            <a:spLocks/>
          </p:cNvSpPr>
          <p:nvPr/>
        </p:nvSpPr>
        <p:spPr>
          <a:xfrm>
            <a:off x="251178" y="16695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buSzPts val="4400"/>
            </a:pPr>
            <a:r>
              <a:rPr lang="es-ES" sz="3600" dirty="0" smtClean="0">
                <a:solidFill>
                  <a:schemeClr val="bg1"/>
                </a:solidFill>
              </a:rPr>
              <a:t>Análisis del </a:t>
            </a:r>
            <a:r>
              <a:rPr lang="es-ES" sz="3600" dirty="0" err="1" smtClean="0">
                <a:solidFill>
                  <a:schemeClr val="bg1"/>
                </a:solidFill>
              </a:rPr>
              <a:t>dataset</a:t>
            </a:r>
            <a:r>
              <a:rPr lang="es-ES" sz="3600" dirty="0" smtClean="0">
                <a:solidFill>
                  <a:schemeClr val="bg1"/>
                </a:solidFill>
              </a:rPr>
              <a:t>: viajes por rango de </a:t>
            </a:r>
            <a:r>
              <a:rPr lang="es-ES" sz="3600" dirty="0" smtClean="0">
                <a:solidFill>
                  <a:schemeClr val="bg1"/>
                </a:solidFill>
              </a:rPr>
              <a:t>velocidad</a:t>
            </a:r>
            <a:endParaRPr lang="es-ES" sz="3600" dirty="0">
              <a:solidFill>
                <a:schemeClr val="bg1"/>
              </a:solidFill>
            </a:endParaRPr>
          </a:p>
          <a:p>
            <a:pPr algn="l">
              <a:buSzPts val="4400"/>
            </a:pPr>
            <a:endParaRPr lang="es-E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11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2696517" y="1825625"/>
            <a:ext cx="6798965" cy="4351338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ángulo 3"/>
          <p:cNvSpPr/>
          <p:nvPr/>
        </p:nvSpPr>
        <p:spPr>
          <a:xfrm>
            <a:off x="0" y="0"/>
            <a:ext cx="12192000" cy="829733"/>
          </a:xfrm>
          <a:prstGeom prst="rect">
            <a:avLst/>
          </a:prstGeom>
          <a:solidFill>
            <a:srgbClr val="006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Google Shape;90;p3"/>
          <p:cNvSpPr txBox="1">
            <a:spLocks/>
          </p:cNvSpPr>
          <p:nvPr/>
        </p:nvSpPr>
        <p:spPr>
          <a:xfrm>
            <a:off x="251178" y="166951"/>
            <a:ext cx="11376378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buSzPts val="4400"/>
            </a:pPr>
            <a:r>
              <a:rPr lang="es-ES" sz="3600" dirty="0" smtClean="0">
                <a:solidFill>
                  <a:schemeClr val="bg1"/>
                </a:solidFill>
              </a:rPr>
              <a:t>Análisis del </a:t>
            </a:r>
            <a:r>
              <a:rPr lang="es-ES" sz="3600" dirty="0" err="1" smtClean="0">
                <a:solidFill>
                  <a:schemeClr val="bg1"/>
                </a:solidFill>
              </a:rPr>
              <a:t>dataset</a:t>
            </a:r>
            <a:r>
              <a:rPr lang="es-ES" sz="3600" dirty="0" smtClean="0">
                <a:solidFill>
                  <a:schemeClr val="bg1"/>
                </a:solidFill>
              </a:rPr>
              <a:t>: </a:t>
            </a:r>
            <a:r>
              <a:rPr lang="es-ES" sz="3600" dirty="0" smtClean="0">
                <a:solidFill>
                  <a:schemeClr val="bg1"/>
                </a:solidFill>
              </a:rPr>
              <a:t>rango de edad x duración del trayecto </a:t>
            </a:r>
            <a:r>
              <a:rPr lang="es-ES" sz="3600" dirty="0" smtClean="0">
                <a:solidFill>
                  <a:schemeClr val="bg1"/>
                </a:solidFill>
              </a:rPr>
              <a:t> </a:t>
            </a:r>
            <a:endParaRPr lang="es-ES" sz="3600" dirty="0">
              <a:solidFill>
                <a:schemeClr val="bg1"/>
              </a:solidFill>
            </a:endParaRPr>
          </a:p>
          <a:p>
            <a:pPr algn="l">
              <a:buSzPts val="4400"/>
            </a:pPr>
            <a:endParaRPr lang="es-E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12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815880" y="2058094"/>
            <a:ext cx="8560240" cy="38864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ángulo 3"/>
          <p:cNvSpPr/>
          <p:nvPr/>
        </p:nvSpPr>
        <p:spPr>
          <a:xfrm>
            <a:off x="0" y="0"/>
            <a:ext cx="12192000" cy="829733"/>
          </a:xfrm>
          <a:prstGeom prst="rect">
            <a:avLst/>
          </a:prstGeom>
          <a:solidFill>
            <a:srgbClr val="006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Google Shape;90;p3"/>
          <p:cNvSpPr txBox="1">
            <a:spLocks/>
          </p:cNvSpPr>
          <p:nvPr/>
        </p:nvSpPr>
        <p:spPr>
          <a:xfrm>
            <a:off x="251178" y="166951"/>
            <a:ext cx="11376378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buSzPts val="4400"/>
            </a:pPr>
            <a:r>
              <a:rPr lang="es-ES" sz="3600" dirty="0" smtClean="0">
                <a:solidFill>
                  <a:schemeClr val="bg1"/>
                </a:solidFill>
              </a:rPr>
              <a:t>Análisis del </a:t>
            </a:r>
            <a:r>
              <a:rPr lang="es-ES" sz="3600" dirty="0" err="1" smtClean="0">
                <a:solidFill>
                  <a:schemeClr val="bg1"/>
                </a:solidFill>
              </a:rPr>
              <a:t>dataset</a:t>
            </a:r>
            <a:r>
              <a:rPr lang="es-ES" sz="3600" dirty="0" smtClean="0">
                <a:solidFill>
                  <a:schemeClr val="bg1"/>
                </a:solidFill>
              </a:rPr>
              <a:t>: </a:t>
            </a:r>
            <a:r>
              <a:rPr lang="es-ES" sz="3600" dirty="0" smtClean="0">
                <a:solidFill>
                  <a:schemeClr val="bg1"/>
                </a:solidFill>
              </a:rPr>
              <a:t>tipo usuario x duración del trayecto </a:t>
            </a:r>
            <a:r>
              <a:rPr lang="es-ES" sz="3600" dirty="0" smtClean="0">
                <a:solidFill>
                  <a:schemeClr val="bg1"/>
                </a:solidFill>
              </a:rPr>
              <a:t> </a:t>
            </a:r>
            <a:endParaRPr lang="es-ES" sz="3600" dirty="0">
              <a:solidFill>
                <a:schemeClr val="bg1"/>
              </a:solidFill>
            </a:endParaRPr>
          </a:p>
          <a:p>
            <a:pPr algn="l">
              <a:buSzPts val="4400"/>
            </a:pPr>
            <a:endParaRPr lang="es-E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Google Shape;212;p23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2305808" y="1825625"/>
            <a:ext cx="7580384" cy="4351338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ángulo 3"/>
          <p:cNvSpPr/>
          <p:nvPr/>
        </p:nvSpPr>
        <p:spPr>
          <a:xfrm>
            <a:off x="0" y="0"/>
            <a:ext cx="12192000" cy="829733"/>
          </a:xfrm>
          <a:prstGeom prst="rect">
            <a:avLst/>
          </a:prstGeom>
          <a:solidFill>
            <a:srgbClr val="006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Google Shape;90;p3"/>
          <p:cNvSpPr txBox="1">
            <a:spLocks/>
          </p:cNvSpPr>
          <p:nvPr/>
        </p:nvSpPr>
        <p:spPr>
          <a:xfrm>
            <a:off x="251178" y="166951"/>
            <a:ext cx="11376378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buSzPts val="4400"/>
            </a:pPr>
            <a:r>
              <a:rPr lang="es-ES" sz="3600" dirty="0" smtClean="0">
                <a:solidFill>
                  <a:schemeClr val="bg1"/>
                </a:solidFill>
              </a:rPr>
              <a:t>Análisis del </a:t>
            </a:r>
            <a:r>
              <a:rPr lang="es-ES" sz="3600" dirty="0" err="1" smtClean="0">
                <a:solidFill>
                  <a:schemeClr val="bg1"/>
                </a:solidFill>
              </a:rPr>
              <a:t>dataset</a:t>
            </a:r>
            <a:r>
              <a:rPr lang="es-ES" sz="3600" dirty="0" smtClean="0">
                <a:solidFill>
                  <a:schemeClr val="bg1"/>
                </a:solidFill>
              </a:rPr>
              <a:t>: </a:t>
            </a:r>
            <a:r>
              <a:rPr lang="es-ES" sz="3600" dirty="0" smtClean="0">
                <a:solidFill>
                  <a:schemeClr val="bg1"/>
                </a:solidFill>
              </a:rPr>
              <a:t>movimientos de trabajadores x hora</a:t>
            </a:r>
            <a:endParaRPr lang="es-ES" sz="3600" dirty="0">
              <a:solidFill>
                <a:schemeClr val="bg1"/>
              </a:solidFill>
            </a:endParaRPr>
          </a:p>
          <a:p>
            <a:pPr algn="l">
              <a:buSzPts val="4400"/>
            </a:pPr>
            <a:endParaRPr lang="es-E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24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2223798" y="1825625"/>
            <a:ext cx="7744404" cy="4351338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ángulo 3"/>
          <p:cNvSpPr/>
          <p:nvPr/>
        </p:nvSpPr>
        <p:spPr>
          <a:xfrm>
            <a:off x="0" y="0"/>
            <a:ext cx="12192000" cy="829733"/>
          </a:xfrm>
          <a:prstGeom prst="rect">
            <a:avLst/>
          </a:prstGeom>
          <a:solidFill>
            <a:srgbClr val="006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Google Shape;90;p3"/>
          <p:cNvSpPr txBox="1">
            <a:spLocks/>
          </p:cNvSpPr>
          <p:nvPr/>
        </p:nvSpPr>
        <p:spPr>
          <a:xfrm>
            <a:off x="251178" y="166951"/>
            <a:ext cx="11376378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buSzPts val="4400"/>
            </a:pPr>
            <a:r>
              <a:rPr lang="es-ES" sz="3600" dirty="0" smtClean="0">
                <a:solidFill>
                  <a:schemeClr val="bg1"/>
                </a:solidFill>
              </a:rPr>
              <a:t>Análisis del </a:t>
            </a:r>
            <a:r>
              <a:rPr lang="es-ES" sz="3600" dirty="0" err="1" smtClean="0">
                <a:solidFill>
                  <a:schemeClr val="bg1"/>
                </a:solidFill>
              </a:rPr>
              <a:t>dataset</a:t>
            </a:r>
            <a:r>
              <a:rPr lang="es-ES" sz="3600" dirty="0" smtClean="0">
                <a:solidFill>
                  <a:schemeClr val="bg1"/>
                </a:solidFill>
              </a:rPr>
              <a:t>: </a:t>
            </a:r>
            <a:r>
              <a:rPr lang="es-ES" sz="3600" dirty="0" smtClean="0">
                <a:solidFill>
                  <a:schemeClr val="bg1"/>
                </a:solidFill>
              </a:rPr>
              <a:t>movimientos de usuarios x hora</a:t>
            </a:r>
            <a:endParaRPr lang="es-ES" sz="3600" dirty="0">
              <a:solidFill>
                <a:schemeClr val="bg1"/>
              </a:solidFill>
            </a:endParaRPr>
          </a:p>
          <a:p>
            <a:pPr algn="l">
              <a:buSzPts val="4400"/>
            </a:pPr>
            <a:endParaRPr lang="es-E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6"/>
          <p:cNvSpPr txBox="1">
            <a:spLocks noGrp="1"/>
          </p:cNvSpPr>
          <p:nvPr>
            <p:ph type="title"/>
          </p:nvPr>
        </p:nvSpPr>
        <p:spPr>
          <a:xfrm>
            <a:off x="510821" y="714938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-ES" sz="2400" dirty="0" smtClean="0"/>
              <a:t>Dentro del retiro </a:t>
            </a:r>
            <a:endParaRPr sz="2400" dirty="0"/>
          </a:p>
        </p:txBody>
      </p:sp>
      <p:pic>
        <p:nvPicPr>
          <p:cNvPr id="230" name="Google Shape;230;p26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453911" y="1861234"/>
            <a:ext cx="9284177" cy="428012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ángulo 3"/>
          <p:cNvSpPr/>
          <p:nvPr/>
        </p:nvSpPr>
        <p:spPr>
          <a:xfrm>
            <a:off x="0" y="0"/>
            <a:ext cx="12192000" cy="829733"/>
          </a:xfrm>
          <a:prstGeom prst="rect">
            <a:avLst/>
          </a:prstGeom>
          <a:solidFill>
            <a:srgbClr val="006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Google Shape;90;p3"/>
          <p:cNvSpPr txBox="1">
            <a:spLocks/>
          </p:cNvSpPr>
          <p:nvPr/>
        </p:nvSpPr>
        <p:spPr>
          <a:xfrm>
            <a:off x="211668" y="166951"/>
            <a:ext cx="11376378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buSzPts val="4400"/>
            </a:pPr>
            <a:r>
              <a:rPr lang="es-ES" sz="3600" dirty="0" smtClean="0">
                <a:solidFill>
                  <a:schemeClr val="bg1"/>
                </a:solidFill>
              </a:rPr>
              <a:t>Análisis del </a:t>
            </a:r>
            <a:r>
              <a:rPr lang="es-ES" sz="3600" dirty="0" err="1" smtClean="0">
                <a:solidFill>
                  <a:schemeClr val="bg1"/>
                </a:solidFill>
              </a:rPr>
              <a:t>dataset</a:t>
            </a:r>
            <a:r>
              <a:rPr lang="es-ES" sz="3600" dirty="0" smtClean="0">
                <a:solidFill>
                  <a:schemeClr val="bg1"/>
                </a:solidFill>
              </a:rPr>
              <a:t>: </a:t>
            </a:r>
            <a:r>
              <a:rPr lang="es-ES" sz="3600" dirty="0" smtClean="0">
                <a:solidFill>
                  <a:schemeClr val="bg1"/>
                </a:solidFill>
              </a:rPr>
              <a:t>estaciones de salida y llegada/ usuarios  </a:t>
            </a:r>
            <a:endParaRPr lang="es-ES" sz="3600" dirty="0">
              <a:solidFill>
                <a:schemeClr val="bg1"/>
              </a:solidFill>
            </a:endParaRPr>
          </a:p>
          <a:p>
            <a:pPr algn="l">
              <a:buSzPts val="4400"/>
            </a:pPr>
            <a:endParaRPr lang="es-E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0" y="0"/>
            <a:ext cx="12192000" cy="829733"/>
          </a:xfrm>
          <a:prstGeom prst="rect">
            <a:avLst/>
          </a:prstGeom>
          <a:solidFill>
            <a:srgbClr val="006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37" y="2195688"/>
            <a:ext cx="5660830" cy="3172178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8461" y="2195688"/>
            <a:ext cx="6032874" cy="3078714"/>
          </a:xfrm>
          <a:prstGeom prst="rect">
            <a:avLst/>
          </a:prstGeom>
        </p:spPr>
      </p:pic>
      <p:sp>
        <p:nvSpPr>
          <p:cNvPr id="9" name="Google Shape;90;p3"/>
          <p:cNvSpPr txBox="1">
            <a:spLocks/>
          </p:cNvSpPr>
          <p:nvPr/>
        </p:nvSpPr>
        <p:spPr>
          <a:xfrm>
            <a:off x="211668" y="166951"/>
            <a:ext cx="11376378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buSzPts val="4400"/>
            </a:pPr>
            <a:r>
              <a:rPr lang="es-ES" sz="3600" dirty="0" smtClean="0">
                <a:solidFill>
                  <a:schemeClr val="bg1"/>
                </a:solidFill>
              </a:rPr>
              <a:t>Mapa  </a:t>
            </a:r>
          </a:p>
          <a:p>
            <a:pPr algn="l">
              <a:buSzPts val="4400"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0511247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0" y="0"/>
            <a:ext cx="12192000" cy="829733"/>
          </a:xfrm>
          <a:prstGeom prst="rect">
            <a:avLst/>
          </a:prstGeom>
          <a:solidFill>
            <a:srgbClr val="006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255" y="1655058"/>
            <a:ext cx="9939700" cy="4649788"/>
          </a:xfrm>
          <a:prstGeom prst="rect">
            <a:avLst/>
          </a:prstGeom>
        </p:spPr>
      </p:pic>
      <p:sp>
        <p:nvSpPr>
          <p:cNvPr id="9" name="Google Shape;90;p3"/>
          <p:cNvSpPr txBox="1">
            <a:spLocks/>
          </p:cNvSpPr>
          <p:nvPr/>
        </p:nvSpPr>
        <p:spPr>
          <a:xfrm>
            <a:off x="115712" y="166951"/>
            <a:ext cx="12076288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buSzPts val="4400"/>
            </a:pPr>
            <a:r>
              <a:rPr lang="es-ES" sz="3600" dirty="0" smtClean="0">
                <a:solidFill>
                  <a:schemeClr val="bg1"/>
                </a:solidFill>
              </a:rPr>
              <a:t>Análisis del </a:t>
            </a:r>
            <a:r>
              <a:rPr lang="es-ES" sz="3600" dirty="0" err="1" smtClean="0">
                <a:solidFill>
                  <a:schemeClr val="bg1"/>
                </a:solidFill>
              </a:rPr>
              <a:t>dataset</a:t>
            </a:r>
            <a:r>
              <a:rPr lang="es-ES" sz="3600" dirty="0" smtClean="0">
                <a:solidFill>
                  <a:schemeClr val="bg1"/>
                </a:solidFill>
              </a:rPr>
              <a:t>: </a:t>
            </a:r>
            <a:r>
              <a:rPr lang="es-ES" sz="3600" dirty="0" smtClean="0">
                <a:solidFill>
                  <a:schemeClr val="bg1"/>
                </a:solidFill>
              </a:rPr>
              <a:t>estaciones de salida y llegada/ trabajadores  </a:t>
            </a:r>
            <a:endParaRPr lang="es-ES" sz="3600" dirty="0">
              <a:solidFill>
                <a:schemeClr val="bg1"/>
              </a:solidFill>
            </a:endParaRPr>
          </a:p>
          <a:p>
            <a:pPr algn="l">
              <a:buSzPts val="4400"/>
            </a:pPr>
            <a:endParaRPr lang="es-ES" dirty="0"/>
          </a:p>
        </p:txBody>
      </p:sp>
      <p:sp>
        <p:nvSpPr>
          <p:cNvPr id="10" name="Google Shape;229;p26"/>
          <p:cNvSpPr txBox="1">
            <a:spLocks noGrp="1"/>
          </p:cNvSpPr>
          <p:nvPr>
            <p:ph type="title"/>
          </p:nvPr>
        </p:nvSpPr>
        <p:spPr>
          <a:xfrm>
            <a:off x="510821" y="714938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-ES" sz="2400" dirty="0" smtClean="0"/>
              <a:t>Dentro del retiro 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13738753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0" y="0"/>
            <a:ext cx="12192000" cy="829733"/>
          </a:xfrm>
          <a:prstGeom prst="rect">
            <a:avLst/>
          </a:prstGeom>
          <a:solidFill>
            <a:srgbClr val="006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Google Shape;90;p3"/>
          <p:cNvSpPr txBox="1">
            <a:spLocks/>
          </p:cNvSpPr>
          <p:nvPr/>
        </p:nvSpPr>
        <p:spPr>
          <a:xfrm>
            <a:off x="251178" y="16695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buSzPts val="4400"/>
            </a:pPr>
            <a:r>
              <a:rPr lang="es-ES" sz="3600" dirty="0" smtClean="0">
                <a:solidFill>
                  <a:schemeClr val="bg1"/>
                </a:solidFill>
              </a:rPr>
              <a:t>Análisis del </a:t>
            </a:r>
            <a:r>
              <a:rPr lang="es-ES" sz="3600" dirty="0" err="1" smtClean="0">
                <a:solidFill>
                  <a:schemeClr val="bg1"/>
                </a:solidFill>
              </a:rPr>
              <a:t>dataset</a:t>
            </a:r>
            <a:endParaRPr lang="es-ES" sz="3600" dirty="0">
              <a:solidFill>
                <a:schemeClr val="bg1"/>
              </a:solidFill>
            </a:endParaRPr>
          </a:p>
          <a:p>
            <a:pPr algn="l">
              <a:buSzPts val="4400"/>
            </a:pPr>
            <a:endParaRPr lang="es-E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1512" y="1236264"/>
            <a:ext cx="5211466" cy="5233517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5508978" y="4222044"/>
            <a:ext cx="519289" cy="1919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0" y="0"/>
            <a:ext cx="12192000" cy="829733"/>
          </a:xfrm>
          <a:prstGeom prst="rect">
            <a:avLst/>
          </a:prstGeom>
          <a:solidFill>
            <a:srgbClr val="006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55813"/>
            <a:ext cx="5546112" cy="282790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4578" y="2055813"/>
            <a:ext cx="5677265" cy="2826611"/>
          </a:xfrm>
          <a:prstGeom prst="rect">
            <a:avLst/>
          </a:prstGeom>
        </p:spPr>
      </p:pic>
      <p:sp>
        <p:nvSpPr>
          <p:cNvPr id="9" name="Google Shape;90;p3"/>
          <p:cNvSpPr txBox="1">
            <a:spLocks/>
          </p:cNvSpPr>
          <p:nvPr/>
        </p:nvSpPr>
        <p:spPr>
          <a:xfrm>
            <a:off x="211668" y="166951"/>
            <a:ext cx="11376378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buSzPts val="4400"/>
            </a:pPr>
            <a:r>
              <a:rPr lang="es-ES" sz="3600" dirty="0" smtClean="0">
                <a:solidFill>
                  <a:schemeClr val="bg1"/>
                </a:solidFill>
              </a:rPr>
              <a:t>Mapa  </a:t>
            </a:r>
          </a:p>
          <a:p>
            <a:pPr algn="l">
              <a:buSzPts val="4400"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40449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0" y="0"/>
            <a:ext cx="12192000" cy="829733"/>
          </a:xfrm>
          <a:prstGeom prst="rect">
            <a:avLst/>
          </a:prstGeom>
          <a:solidFill>
            <a:srgbClr val="006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Google Shape;90;p3"/>
          <p:cNvSpPr txBox="1">
            <a:spLocks/>
          </p:cNvSpPr>
          <p:nvPr/>
        </p:nvSpPr>
        <p:spPr>
          <a:xfrm>
            <a:off x="211668" y="166951"/>
            <a:ext cx="11376378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buSzPts val="4400"/>
            </a:pPr>
            <a:r>
              <a:rPr lang="es-ES" sz="3600" dirty="0" smtClean="0">
                <a:solidFill>
                  <a:schemeClr val="bg1"/>
                </a:solidFill>
              </a:rPr>
              <a:t>Análisis del </a:t>
            </a:r>
            <a:r>
              <a:rPr lang="es-ES" sz="3600" dirty="0" err="1" smtClean="0">
                <a:solidFill>
                  <a:schemeClr val="bg1"/>
                </a:solidFill>
              </a:rPr>
              <a:t>dataset</a:t>
            </a:r>
            <a:r>
              <a:rPr lang="es-ES" sz="3600" dirty="0" smtClean="0">
                <a:solidFill>
                  <a:schemeClr val="bg1"/>
                </a:solidFill>
              </a:rPr>
              <a:t>: partida desde el retiro hacia fuera</a:t>
            </a:r>
            <a:r>
              <a:rPr lang="es-ES" sz="3600" dirty="0" smtClean="0">
                <a:solidFill>
                  <a:schemeClr val="bg1"/>
                </a:solidFill>
              </a:rPr>
              <a:t>  </a:t>
            </a:r>
          </a:p>
          <a:p>
            <a:pPr algn="l">
              <a:buSzPts val="4400"/>
            </a:pPr>
            <a:endParaRPr lang="es-ES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569" y="1492514"/>
            <a:ext cx="4618919" cy="4409422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0166" y="996684"/>
            <a:ext cx="4298614" cy="5458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6282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sp>
        <p:nvSpPr>
          <p:cNvPr id="4" name="Rectángulo 3"/>
          <p:cNvSpPr/>
          <p:nvPr/>
        </p:nvSpPr>
        <p:spPr>
          <a:xfrm>
            <a:off x="0" y="0"/>
            <a:ext cx="12192000" cy="829733"/>
          </a:xfrm>
          <a:prstGeom prst="rect">
            <a:avLst/>
          </a:prstGeom>
          <a:solidFill>
            <a:srgbClr val="006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3244" y="1913661"/>
            <a:ext cx="10608028" cy="4677022"/>
          </a:xfrm>
          <a:prstGeom prst="rect">
            <a:avLst/>
          </a:prstGeom>
        </p:spPr>
      </p:pic>
      <p:sp>
        <p:nvSpPr>
          <p:cNvPr id="6" name="Google Shape;90;p3"/>
          <p:cNvSpPr txBox="1">
            <a:spLocks/>
          </p:cNvSpPr>
          <p:nvPr/>
        </p:nvSpPr>
        <p:spPr>
          <a:xfrm>
            <a:off x="115712" y="166951"/>
            <a:ext cx="12076288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buSzPts val="4400"/>
            </a:pPr>
            <a:r>
              <a:rPr lang="es-ES" sz="3600" dirty="0" smtClean="0">
                <a:solidFill>
                  <a:schemeClr val="bg1"/>
                </a:solidFill>
              </a:rPr>
              <a:t>Análisis del </a:t>
            </a:r>
            <a:r>
              <a:rPr lang="es-ES" sz="3600" dirty="0" err="1" smtClean="0">
                <a:solidFill>
                  <a:schemeClr val="bg1"/>
                </a:solidFill>
              </a:rPr>
              <a:t>dataset</a:t>
            </a:r>
            <a:r>
              <a:rPr lang="es-ES" sz="3600" dirty="0" smtClean="0">
                <a:solidFill>
                  <a:schemeClr val="bg1"/>
                </a:solidFill>
              </a:rPr>
              <a:t>: </a:t>
            </a:r>
            <a:r>
              <a:rPr lang="es-ES" sz="3600" dirty="0" smtClean="0">
                <a:solidFill>
                  <a:schemeClr val="bg1"/>
                </a:solidFill>
              </a:rPr>
              <a:t>movimientos dentro y fuera del retiro</a:t>
            </a:r>
            <a:endParaRPr lang="es-ES" sz="3600" dirty="0">
              <a:solidFill>
                <a:schemeClr val="bg1"/>
              </a:solidFill>
            </a:endParaRPr>
          </a:p>
          <a:p>
            <a:pPr algn="l">
              <a:buSzPts val="4400"/>
            </a:pPr>
            <a:endParaRPr lang="es-ES" dirty="0"/>
          </a:p>
        </p:txBody>
      </p:sp>
      <p:sp>
        <p:nvSpPr>
          <p:cNvPr id="7" name="Google Shape;229;p26"/>
          <p:cNvSpPr txBox="1">
            <a:spLocks noGrp="1"/>
          </p:cNvSpPr>
          <p:nvPr>
            <p:ph type="title"/>
          </p:nvPr>
        </p:nvSpPr>
        <p:spPr>
          <a:xfrm>
            <a:off x="510821" y="714938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-ES" sz="2400" dirty="0" smtClean="0"/>
              <a:t>Trabajadores</a:t>
            </a:r>
            <a:endParaRPr sz="240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13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838200" y="2718622"/>
            <a:ext cx="10515600" cy="2565344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ángulo 3"/>
          <p:cNvSpPr/>
          <p:nvPr/>
        </p:nvSpPr>
        <p:spPr>
          <a:xfrm>
            <a:off x="0" y="0"/>
            <a:ext cx="12192000" cy="829733"/>
          </a:xfrm>
          <a:prstGeom prst="rect">
            <a:avLst/>
          </a:prstGeom>
          <a:solidFill>
            <a:srgbClr val="006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Google Shape;90;p3"/>
          <p:cNvSpPr txBox="1">
            <a:spLocks/>
          </p:cNvSpPr>
          <p:nvPr/>
        </p:nvSpPr>
        <p:spPr>
          <a:xfrm>
            <a:off x="251178" y="166951"/>
            <a:ext cx="11376378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buSzPts val="4400"/>
            </a:pPr>
            <a:r>
              <a:rPr lang="es-ES" sz="3600" dirty="0" smtClean="0">
                <a:solidFill>
                  <a:schemeClr val="bg1"/>
                </a:solidFill>
              </a:rPr>
              <a:t>Análisis del </a:t>
            </a:r>
            <a:r>
              <a:rPr lang="es-ES" sz="3600" dirty="0" err="1" smtClean="0">
                <a:solidFill>
                  <a:schemeClr val="bg1"/>
                </a:solidFill>
              </a:rPr>
              <a:t>dataset</a:t>
            </a:r>
            <a:r>
              <a:rPr lang="es-ES" sz="3600" dirty="0" smtClean="0">
                <a:solidFill>
                  <a:schemeClr val="bg1"/>
                </a:solidFill>
              </a:rPr>
              <a:t>: </a:t>
            </a:r>
            <a:r>
              <a:rPr lang="es-ES" sz="3600" dirty="0" smtClean="0">
                <a:solidFill>
                  <a:schemeClr val="bg1"/>
                </a:solidFill>
              </a:rPr>
              <a:t>principales medidas estadísticas </a:t>
            </a:r>
            <a:endParaRPr lang="es-ES" sz="3600" dirty="0">
              <a:solidFill>
                <a:schemeClr val="bg1"/>
              </a:solidFill>
            </a:endParaRPr>
          </a:p>
          <a:p>
            <a:pPr algn="l">
              <a:buSzPts val="4400"/>
            </a:pPr>
            <a:endParaRPr lang="es-ES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14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806222" y="1913510"/>
            <a:ext cx="7499343" cy="4351338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ángulo 3"/>
          <p:cNvSpPr/>
          <p:nvPr/>
        </p:nvSpPr>
        <p:spPr>
          <a:xfrm>
            <a:off x="0" y="0"/>
            <a:ext cx="12192000" cy="829733"/>
          </a:xfrm>
          <a:prstGeom prst="rect">
            <a:avLst/>
          </a:prstGeom>
          <a:solidFill>
            <a:srgbClr val="006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Google Shape;90;p3"/>
          <p:cNvSpPr txBox="1">
            <a:spLocks/>
          </p:cNvSpPr>
          <p:nvPr/>
        </p:nvSpPr>
        <p:spPr>
          <a:xfrm>
            <a:off x="251178" y="166951"/>
            <a:ext cx="11376378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buSzPts val="4400"/>
            </a:pPr>
            <a:r>
              <a:rPr lang="es-ES" sz="3600" dirty="0" smtClean="0">
                <a:solidFill>
                  <a:schemeClr val="bg1"/>
                </a:solidFill>
              </a:rPr>
              <a:t>Análisis del </a:t>
            </a:r>
            <a:r>
              <a:rPr lang="es-ES" sz="3600" dirty="0" err="1" smtClean="0">
                <a:solidFill>
                  <a:schemeClr val="bg1"/>
                </a:solidFill>
              </a:rPr>
              <a:t>dataset</a:t>
            </a:r>
            <a:r>
              <a:rPr lang="es-ES" sz="3600" dirty="0" smtClean="0">
                <a:solidFill>
                  <a:schemeClr val="bg1"/>
                </a:solidFill>
              </a:rPr>
              <a:t>: </a:t>
            </a:r>
            <a:r>
              <a:rPr lang="es-ES" sz="3600" dirty="0" err="1" smtClean="0">
                <a:solidFill>
                  <a:schemeClr val="bg1"/>
                </a:solidFill>
              </a:rPr>
              <a:t>boxplot</a:t>
            </a:r>
            <a:r>
              <a:rPr lang="es-ES" sz="3600" dirty="0" smtClean="0">
                <a:solidFill>
                  <a:schemeClr val="bg1"/>
                </a:solidFill>
              </a:rPr>
              <a:t> velocidad</a:t>
            </a:r>
            <a:endParaRPr lang="es-ES" sz="3600" dirty="0">
              <a:solidFill>
                <a:schemeClr val="bg1"/>
              </a:solidFill>
            </a:endParaRPr>
          </a:p>
          <a:p>
            <a:pPr algn="l">
              <a:buSzPts val="4400"/>
            </a:pPr>
            <a:endParaRPr lang="es-ES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64967" y="1514417"/>
            <a:ext cx="8852355" cy="524537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ángulo 4"/>
          <p:cNvSpPr/>
          <p:nvPr/>
        </p:nvSpPr>
        <p:spPr>
          <a:xfrm>
            <a:off x="0" y="0"/>
            <a:ext cx="12192000" cy="829733"/>
          </a:xfrm>
          <a:prstGeom prst="rect">
            <a:avLst/>
          </a:prstGeom>
          <a:solidFill>
            <a:srgbClr val="006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Google Shape;90;p3"/>
          <p:cNvSpPr txBox="1">
            <a:spLocks/>
          </p:cNvSpPr>
          <p:nvPr/>
        </p:nvSpPr>
        <p:spPr>
          <a:xfrm>
            <a:off x="251178" y="166951"/>
            <a:ext cx="11376378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buSzPts val="4400"/>
            </a:pPr>
            <a:r>
              <a:rPr lang="es-ES" sz="3600" dirty="0" smtClean="0">
                <a:solidFill>
                  <a:schemeClr val="bg1"/>
                </a:solidFill>
              </a:rPr>
              <a:t>Análisis del </a:t>
            </a:r>
            <a:r>
              <a:rPr lang="es-ES" sz="3600" dirty="0" err="1" smtClean="0">
                <a:solidFill>
                  <a:schemeClr val="bg1"/>
                </a:solidFill>
              </a:rPr>
              <a:t>dataset</a:t>
            </a:r>
            <a:r>
              <a:rPr lang="es-ES" sz="3600" dirty="0" smtClean="0">
                <a:solidFill>
                  <a:schemeClr val="bg1"/>
                </a:solidFill>
              </a:rPr>
              <a:t>: </a:t>
            </a:r>
            <a:r>
              <a:rPr lang="es-ES" sz="3600" dirty="0" err="1" smtClean="0">
                <a:solidFill>
                  <a:schemeClr val="bg1"/>
                </a:solidFill>
              </a:rPr>
              <a:t>boxplot</a:t>
            </a:r>
            <a:r>
              <a:rPr lang="es-ES" sz="3600" dirty="0" smtClean="0">
                <a:solidFill>
                  <a:schemeClr val="bg1"/>
                </a:solidFill>
              </a:rPr>
              <a:t> tiempo de trayecto en minutos </a:t>
            </a:r>
            <a:endParaRPr lang="es-ES" sz="3600" dirty="0">
              <a:solidFill>
                <a:schemeClr val="bg1"/>
              </a:solidFill>
            </a:endParaRPr>
          </a:p>
          <a:p>
            <a:pPr algn="l">
              <a:buSzPts val="4400"/>
            </a:pPr>
            <a:endParaRPr lang="es-ES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17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2437890" y="1825625"/>
            <a:ext cx="7316220" cy="4351338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ángulo 3"/>
          <p:cNvSpPr/>
          <p:nvPr/>
        </p:nvSpPr>
        <p:spPr>
          <a:xfrm>
            <a:off x="0" y="0"/>
            <a:ext cx="12192000" cy="829733"/>
          </a:xfrm>
          <a:prstGeom prst="rect">
            <a:avLst/>
          </a:prstGeom>
          <a:solidFill>
            <a:srgbClr val="006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Google Shape;90;p3"/>
          <p:cNvSpPr txBox="1">
            <a:spLocks/>
          </p:cNvSpPr>
          <p:nvPr/>
        </p:nvSpPr>
        <p:spPr>
          <a:xfrm>
            <a:off x="251178" y="166951"/>
            <a:ext cx="116416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buSzPts val="4400"/>
            </a:pPr>
            <a:r>
              <a:rPr lang="es-ES" sz="3600" dirty="0" smtClean="0">
                <a:solidFill>
                  <a:schemeClr val="bg1"/>
                </a:solidFill>
              </a:rPr>
              <a:t>Análisis del </a:t>
            </a:r>
            <a:r>
              <a:rPr lang="es-ES" sz="3600" dirty="0" err="1" smtClean="0">
                <a:solidFill>
                  <a:schemeClr val="bg1"/>
                </a:solidFill>
              </a:rPr>
              <a:t>dataset</a:t>
            </a:r>
            <a:r>
              <a:rPr lang="es-ES" sz="3600" dirty="0" smtClean="0">
                <a:solidFill>
                  <a:schemeClr val="bg1"/>
                </a:solidFill>
              </a:rPr>
              <a:t>: </a:t>
            </a:r>
            <a:r>
              <a:rPr lang="es-ES" sz="3600" dirty="0" err="1" smtClean="0">
                <a:solidFill>
                  <a:schemeClr val="bg1"/>
                </a:solidFill>
              </a:rPr>
              <a:t>boxplot</a:t>
            </a:r>
            <a:r>
              <a:rPr lang="es-ES" sz="3600" dirty="0" smtClean="0">
                <a:solidFill>
                  <a:schemeClr val="bg1"/>
                </a:solidFill>
              </a:rPr>
              <a:t> tiempo de trayecto normalizado</a:t>
            </a:r>
            <a:endParaRPr lang="es-ES" sz="3600" dirty="0">
              <a:solidFill>
                <a:schemeClr val="bg1"/>
              </a:solidFill>
            </a:endParaRPr>
          </a:p>
          <a:p>
            <a:pPr algn="l">
              <a:buSzPts val="4400"/>
            </a:pPr>
            <a:endParaRPr lang="es-ES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18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2375446" y="1825625"/>
            <a:ext cx="7441107" cy="4351338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ángulo 3"/>
          <p:cNvSpPr/>
          <p:nvPr/>
        </p:nvSpPr>
        <p:spPr>
          <a:xfrm>
            <a:off x="0" y="0"/>
            <a:ext cx="12192000" cy="829733"/>
          </a:xfrm>
          <a:prstGeom prst="rect">
            <a:avLst/>
          </a:prstGeom>
          <a:solidFill>
            <a:srgbClr val="006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Google Shape;90;p3"/>
          <p:cNvSpPr txBox="1">
            <a:spLocks/>
          </p:cNvSpPr>
          <p:nvPr/>
        </p:nvSpPr>
        <p:spPr>
          <a:xfrm>
            <a:off x="251178" y="166951"/>
            <a:ext cx="11376378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buSzPts val="4400"/>
            </a:pPr>
            <a:r>
              <a:rPr lang="es-ES" sz="3600" dirty="0" smtClean="0">
                <a:solidFill>
                  <a:schemeClr val="bg1"/>
                </a:solidFill>
              </a:rPr>
              <a:t>Análisis del </a:t>
            </a:r>
            <a:r>
              <a:rPr lang="es-ES" sz="3600" dirty="0" err="1" smtClean="0">
                <a:solidFill>
                  <a:schemeClr val="bg1"/>
                </a:solidFill>
              </a:rPr>
              <a:t>dataset</a:t>
            </a:r>
            <a:r>
              <a:rPr lang="es-ES" sz="3600" dirty="0" smtClean="0">
                <a:solidFill>
                  <a:schemeClr val="bg1"/>
                </a:solidFill>
              </a:rPr>
              <a:t>: </a:t>
            </a:r>
            <a:r>
              <a:rPr lang="es-ES" sz="3600" dirty="0" err="1" smtClean="0">
                <a:solidFill>
                  <a:schemeClr val="bg1"/>
                </a:solidFill>
              </a:rPr>
              <a:t>boxplot</a:t>
            </a:r>
            <a:r>
              <a:rPr lang="es-ES" sz="3600" dirty="0" smtClean="0">
                <a:solidFill>
                  <a:schemeClr val="bg1"/>
                </a:solidFill>
              </a:rPr>
              <a:t> velocidad normalizado </a:t>
            </a:r>
            <a:endParaRPr lang="es-ES" sz="3600" dirty="0">
              <a:solidFill>
                <a:schemeClr val="bg1"/>
              </a:solidFill>
            </a:endParaRPr>
          </a:p>
          <a:p>
            <a:pPr algn="l">
              <a:buSzPts val="4400"/>
            </a:pPr>
            <a:endParaRPr lang="es-ES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16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641738" y="1659465"/>
            <a:ext cx="7612168" cy="4351338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ángulo 3"/>
          <p:cNvSpPr/>
          <p:nvPr/>
        </p:nvSpPr>
        <p:spPr>
          <a:xfrm>
            <a:off x="0" y="0"/>
            <a:ext cx="12192000" cy="829733"/>
          </a:xfrm>
          <a:prstGeom prst="rect">
            <a:avLst/>
          </a:prstGeom>
          <a:solidFill>
            <a:srgbClr val="006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Google Shape;90;p3"/>
          <p:cNvSpPr txBox="1">
            <a:spLocks/>
          </p:cNvSpPr>
          <p:nvPr/>
        </p:nvSpPr>
        <p:spPr>
          <a:xfrm>
            <a:off x="251178" y="166951"/>
            <a:ext cx="11376378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buSzPts val="4400"/>
            </a:pPr>
            <a:r>
              <a:rPr lang="es-ES" sz="3600" dirty="0" smtClean="0">
                <a:solidFill>
                  <a:schemeClr val="bg1"/>
                </a:solidFill>
              </a:rPr>
              <a:t>Análisis del </a:t>
            </a:r>
            <a:r>
              <a:rPr lang="es-ES" sz="3600" dirty="0" err="1" smtClean="0">
                <a:solidFill>
                  <a:schemeClr val="bg1"/>
                </a:solidFill>
              </a:rPr>
              <a:t>dataset</a:t>
            </a:r>
            <a:r>
              <a:rPr lang="es-ES" sz="3600" dirty="0" smtClean="0">
                <a:solidFill>
                  <a:schemeClr val="bg1"/>
                </a:solidFill>
              </a:rPr>
              <a:t>: </a:t>
            </a:r>
            <a:r>
              <a:rPr lang="es-ES" sz="3600" dirty="0" smtClean="0">
                <a:solidFill>
                  <a:schemeClr val="bg1"/>
                </a:solidFill>
              </a:rPr>
              <a:t>mapa de dispersión</a:t>
            </a:r>
            <a:endParaRPr lang="es-ES" sz="3600" dirty="0" smtClean="0">
              <a:solidFill>
                <a:schemeClr val="bg1"/>
              </a:solidFill>
            </a:endParaRPr>
          </a:p>
          <a:p>
            <a:pPr algn="l">
              <a:buSzPts val="4400"/>
            </a:pPr>
            <a:endParaRPr lang="es-ES" dirty="0"/>
          </a:p>
        </p:txBody>
      </p:sp>
      <p:sp>
        <p:nvSpPr>
          <p:cNvPr id="2" name="CuadroTexto 1"/>
          <p:cNvSpPr txBox="1"/>
          <p:nvPr/>
        </p:nvSpPr>
        <p:spPr>
          <a:xfrm>
            <a:off x="8664222" y="2032000"/>
            <a:ext cx="20602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Velocidad y tiempo normalizadas </a:t>
            </a:r>
            <a:endParaRPr lang="es-ES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p19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665190" y="1774824"/>
            <a:ext cx="6441165" cy="503237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ángulo 3"/>
          <p:cNvSpPr/>
          <p:nvPr/>
        </p:nvSpPr>
        <p:spPr>
          <a:xfrm>
            <a:off x="0" y="0"/>
            <a:ext cx="12192000" cy="829733"/>
          </a:xfrm>
          <a:prstGeom prst="rect">
            <a:avLst/>
          </a:prstGeom>
          <a:solidFill>
            <a:srgbClr val="006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Google Shape;90;p3"/>
          <p:cNvSpPr txBox="1">
            <a:spLocks/>
          </p:cNvSpPr>
          <p:nvPr/>
        </p:nvSpPr>
        <p:spPr>
          <a:xfrm>
            <a:off x="251178" y="166951"/>
            <a:ext cx="11376378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buSzPts val="4400"/>
            </a:pPr>
            <a:r>
              <a:rPr lang="es-ES" sz="3600" dirty="0" smtClean="0">
                <a:solidFill>
                  <a:schemeClr val="bg1"/>
                </a:solidFill>
              </a:rPr>
              <a:t>Análisis del </a:t>
            </a:r>
            <a:r>
              <a:rPr lang="es-ES" sz="3600" dirty="0" err="1" smtClean="0">
                <a:solidFill>
                  <a:schemeClr val="bg1"/>
                </a:solidFill>
              </a:rPr>
              <a:t>dataset</a:t>
            </a:r>
            <a:r>
              <a:rPr lang="es-ES" sz="3600" dirty="0" smtClean="0">
                <a:solidFill>
                  <a:schemeClr val="bg1"/>
                </a:solidFill>
              </a:rPr>
              <a:t>: </a:t>
            </a:r>
            <a:r>
              <a:rPr lang="es-ES" sz="3600" dirty="0" err="1" smtClean="0">
                <a:solidFill>
                  <a:schemeClr val="bg1"/>
                </a:solidFill>
              </a:rPr>
              <a:t>scatter</a:t>
            </a:r>
            <a:r>
              <a:rPr lang="es-ES" sz="3600" dirty="0" smtClean="0">
                <a:solidFill>
                  <a:schemeClr val="bg1"/>
                </a:solidFill>
              </a:rPr>
              <a:t> </a:t>
            </a:r>
            <a:r>
              <a:rPr lang="es-ES" sz="3600" dirty="0" err="1" smtClean="0">
                <a:solidFill>
                  <a:schemeClr val="bg1"/>
                </a:solidFill>
              </a:rPr>
              <a:t>matrix</a:t>
            </a:r>
            <a:r>
              <a:rPr lang="es-ES" sz="3600" dirty="0" smtClean="0">
                <a:solidFill>
                  <a:schemeClr val="bg1"/>
                </a:solidFill>
              </a:rPr>
              <a:t>  </a:t>
            </a:r>
            <a:endParaRPr lang="es-ES" sz="3600" dirty="0">
              <a:solidFill>
                <a:schemeClr val="bg1"/>
              </a:solidFill>
            </a:endParaRPr>
          </a:p>
          <a:p>
            <a:pPr algn="l">
              <a:buSzPts val="4400"/>
            </a:pPr>
            <a:endParaRPr lang="es-ES" dirty="0"/>
          </a:p>
        </p:txBody>
      </p:sp>
      <p:sp>
        <p:nvSpPr>
          <p:cNvPr id="2" name="CuadroTexto 1"/>
          <p:cNvSpPr txBox="1"/>
          <p:nvPr/>
        </p:nvSpPr>
        <p:spPr>
          <a:xfrm>
            <a:off x="7473244" y="2020711"/>
            <a:ext cx="3725334" cy="2935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801" y="1492514"/>
            <a:ext cx="7667978" cy="4182534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ángulo 3"/>
          <p:cNvSpPr/>
          <p:nvPr/>
        </p:nvSpPr>
        <p:spPr>
          <a:xfrm>
            <a:off x="0" y="0"/>
            <a:ext cx="12192000" cy="829733"/>
          </a:xfrm>
          <a:prstGeom prst="rect">
            <a:avLst/>
          </a:prstGeom>
          <a:solidFill>
            <a:srgbClr val="006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Google Shape;90;p3"/>
          <p:cNvSpPr txBox="1">
            <a:spLocks/>
          </p:cNvSpPr>
          <p:nvPr/>
        </p:nvSpPr>
        <p:spPr>
          <a:xfrm>
            <a:off x="251178" y="16695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buSzPts val="4400"/>
            </a:pPr>
            <a:r>
              <a:rPr lang="es-ES" sz="3600" dirty="0" smtClean="0">
                <a:solidFill>
                  <a:schemeClr val="bg1"/>
                </a:solidFill>
              </a:rPr>
              <a:t>Análisis del </a:t>
            </a:r>
            <a:r>
              <a:rPr lang="es-ES" sz="3600" dirty="0" err="1" smtClean="0">
                <a:solidFill>
                  <a:schemeClr val="bg1"/>
                </a:solidFill>
              </a:rPr>
              <a:t>dataset</a:t>
            </a:r>
            <a:r>
              <a:rPr lang="es-ES" sz="3600" dirty="0" smtClean="0">
                <a:solidFill>
                  <a:schemeClr val="bg1"/>
                </a:solidFill>
              </a:rPr>
              <a:t>: tipos de usuarios</a:t>
            </a:r>
            <a:endParaRPr lang="es-ES" sz="3600" dirty="0">
              <a:solidFill>
                <a:schemeClr val="bg1"/>
              </a:solidFill>
            </a:endParaRPr>
          </a:p>
          <a:p>
            <a:pPr algn="l">
              <a:buSzPts val="4400"/>
            </a:pPr>
            <a:endParaRPr lang="es-ES" dirty="0"/>
          </a:p>
        </p:txBody>
      </p:sp>
      <p:sp>
        <p:nvSpPr>
          <p:cNvPr id="2" name="CuadroTexto 1"/>
          <p:cNvSpPr txBox="1"/>
          <p:nvPr/>
        </p:nvSpPr>
        <p:spPr>
          <a:xfrm>
            <a:off x="8291689" y="2999005"/>
            <a:ext cx="305364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De la muestra, una vez depurada, disponemos de 14.832 trayectos. </a:t>
            </a:r>
          </a:p>
          <a:p>
            <a:endParaRPr lang="es-ES" dirty="0"/>
          </a:p>
          <a:p>
            <a:endParaRPr lang="es-ES" dirty="0" smtClean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677340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20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2425180" y="1825625"/>
            <a:ext cx="7341640" cy="4351338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ángulo 3"/>
          <p:cNvSpPr/>
          <p:nvPr/>
        </p:nvSpPr>
        <p:spPr>
          <a:xfrm>
            <a:off x="0" y="0"/>
            <a:ext cx="12192000" cy="829733"/>
          </a:xfrm>
          <a:prstGeom prst="rect">
            <a:avLst/>
          </a:prstGeom>
          <a:solidFill>
            <a:srgbClr val="006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Google Shape;90;p3"/>
          <p:cNvSpPr txBox="1">
            <a:spLocks/>
          </p:cNvSpPr>
          <p:nvPr/>
        </p:nvSpPr>
        <p:spPr>
          <a:xfrm>
            <a:off x="251178" y="166951"/>
            <a:ext cx="11376378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buSzPts val="4400"/>
            </a:pPr>
            <a:r>
              <a:rPr lang="es-ES" sz="3600" dirty="0" smtClean="0">
                <a:solidFill>
                  <a:schemeClr val="bg1"/>
                </a:solidFill>
              </a:rPr>
              <a:t>Normalización</a:t>
            </a:r>
            <a:r>
              <a:rPr lang="es-ES" sz="3600" dirty="0" smtClean="0">
                <a:solidFill>
                  <a:schemeClr val="bg1"/>
                </a:solidFill>
              </a:rPr>
              <a:t>: </a:t>
            </a:r>
            <a:r>
              <a:rPr lang="es-ES" sz="3600" dirty="0" err="1" smtClean="0">
                <a:solidFill>
                  <a:schemeClr val="bg1"/>
                </a:solidFill>
              </a:rPr>
              <a:t>boxplot</a:t>
            </a:r>
            <a:r>
              <a:rPr lang="es-ES" sz="3600" dirty="0" smtClean="0">
                <a:solidFill>
                  <a:schemeClr val="bg1"/>
                </a:solidFill>
              </a:rPr>
              <a:t> velocidad</a:t>
            </a:r>
            <a:endParaRPr lang="es-ES" sz="3600" dirty="0">
              <a:solidFill>
                <a:schemeClr val="bg1"/>
              </a:solidFill>
            </a:endParaRPr>
          </a:p>
          <a:p>
            <a:pPr algn="l">
              <a:buSzPts val="4400"/>
            </a:pPr>
            <a:endParaRPr lang="es-ES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21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2379232" y="1825625"/>
            <a:ext cx="7433535" cy="4351338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ángulo 3"/>
          <p:cNvSpPr/>
          <p:nvPr/>
        </p:nvSpPr>
        <p:spPr>
          <a:xfrm>
            <a:off x="0" y="0"/>
            <a:ext cx="12192000" cy="829733"/>
          </a:xfrm>
          <a:prstGeom prst="rect">
            <a:avLst/>
          </a:prstGeom>
          <a:solidFill>
            <a:srgbClr val="006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Google Shape;90;p3"/>
          <p:cNvSpPr txBox="1">
            <a:spLocks/>
          </p:cNvSpPr>
          <p:nvPr/>
        </p:nvSpPr>
        <p:spPr>
          <a:xfrm>
            <a:off x="251178" y="166951"/>
            <a:ext cx="11376378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buSzPts val="4400"/>
            </a:pPr>
            <a:r>
              <a:rPr lang="es-ES" sz="3600" dirty="0" smtClean="0">
                <a:solidFill>
                  <a:schemeClr val="bg1"/>
                </a:solidFill>
              </a:rPr>
              <a:t>Normalización</a:t>
            </a:r>
            <a:r>
              <a:rPr lang="es-ES" sz="3600" dirty="0" smtClean="0">
                <a:solidFill>
                  <a:schemeClr val="bg1"/>
                </a:solidFill>
              </a:rPr>
              <a:t>: </a:t>
            </a:r>
            <a:r>
              <a:rPr lang="es-ES" sz="3600" dirty="0" err="1" smtClean="0">
                <a:solidFill>
                  <a:schemeClr val="bg1"/>
                </a:solidFill>
              </a:rPr>
              <a:t>boxplot</a:t>
            </a:r>
            <a:r>
              <a:rPr lang="es-ES" sz="3600" dirty="0" smtClean="0">
                <a:solidFill>
                  <a:schemeClr val="bg1"/>
                </a:solidFill>
              </a:rPr>
              <a:t> tiempo </a:t>
            </a:r>
            <a:endParaRPr lang="es-ES" sz="3600" dirty="0">
              <a:solidFill>
                <a:schemeClr val="bg1"/>
              </a:solidFill>
            </a:endParaRPr>
          </a:p>
          <a:p>
            <a:pPr algn="l">
              <a:buSzPts val="4400"/>
            </a:pPr>
            <a:endParaRPr lang="es-ES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06;p22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506688" y="1571625"/>
            <a:ext cx="7475867" cy="4351338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ángulo 3"/>
          <p:cNvSpPr/>
          <p:nvPr/>
        </p:nvSpPr>
        <p:spPr>
          <a:xfrm>
            <a:off x="0" y="0"/>
            <a:ext cx="12192000" cy="829733"/>
          </a:xfrm>
          <a:prstGeom prst="rect">
            <a:avLst/>
          </a:prstGeom>
          <a:solidFill>
            <a:srgbClr val="006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Google Shape;90;p3"/>
          <p:cNvSpPr txBox="1">
            <a:spLocks/>
          </p:cNvSpPr>
          <p:nvPr/>
        </p:nvSpPr>
        <p:spPr>
          <a:xfrm>
            <a:off x="251178" y="166951"/>
            <a:ext cx="11376378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buSzPts val="4400"/>
            </a:pPr>
            <a:r>
              <a:rPr lang="es-ES" sz="3600" dirty="0" smtClean="0">
                <a:solidFill>
                  <a:schemeClr val="bg1"/>
                </a:solidFill>
              </a:rPr>
              <a:t>Algoritmos</a:t>
            </a:r>
            <a:r>
              <a:rPr lang="es-ES" sz="3600" dirty="0" smtClean="0">
                <a:solidFill>
                  <a:schemeClr val="bg1"/>
                </a:solidFill>
              </a:rPr>
              <a:t>: </a:t>
            </a:r>
            <a:r>
              <a:rPr lang="es-ES" sz="3600" dirty="0" err="1" smtClean="0">
                <a:solidFill>
                  <a:schemeClr val="bg1"/>
                </a:solidFill>
              </a:rPr>
              <a:t>elbow</a:t>
            </a:r>
            <a:r>
              <a:rPr lang="es-ES" sz="3600" dirty="0" smtClean="0">
                <a:solidFill>
                  <a:schemeClr val="bg1"/>
                </a:solidFill>
              </a:rPr>
              <a:t> curve K-</a:t>
            </a:r>
            <a:r>
              <a:rPr lang="es-ES" sz="3600" dirty="0" err="1" smtClean="0">
                <a:solidFill>
                  <a:schemeClr val="bg1"/>
                </a:solidFill>
              </a:rPr>
              <a:t>means</a:t>
            </a:r>
            <a:r>
              <a:rPr lang="es-ES" sz="3600" dirty="0" smtClean="0">
                <a:solidFill>
                  <a:schemeClr val="bg1"/>
                </a:solidFill>
              </a:rPr>
              <a:t> </a:t>
            </a:r>
            <a:endParaRPr lang="es-ES" sz="3600" dirty="0">
              <a:solidFill>
                <a:schemeClr val="bg1"/>
              </a:solidFill>
            </a:endParaRPr>
          </a:p>
          <a:p>
            <a:pPr algn="l">
              <a:buSzPts val="4400"/>
            </a:pPr>
            <a:endParaRPr lang="es-ES" dirty="0"/>
          </a:p>
        </p:txBody>
      </p:sp>
      <p:sp>
        <p:nvSpPr>
          <p:cNvPr id="2" name="CuadroTexto 1"/>
          <p:cNvSpPr txBox="1"/>
          <p:nvPr/>
        </p:nvSpPr>
        <p:spPr>
          <a:xfrm>
            <a:off x="7982554" y="2020710"/>
            <a:ext cx="4209445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smtClean="0"/>
              <a:t>Variables usadas: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 smtClean="0"/>
              <a:t>Travel</a:t>
            </a:r>
            <a:r>
              <a:rPr lang="es-ES" dirty="0" smtClean="0"/>
              <a:t> time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 smtClean="0"/>
              <a:t>Speed</a:t>
            </a:r>
            <a:r>
              <a:rPr lang="es-ES" dirty="0" smtClean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 smtClean="0"/>
              <a:t>User</a:t>
            </a:r>
            <a:r>
              <a:rPr lang="es-ES" dirty="0" smtClean="0"/>
              <a:t> </a:t>
            </a:r>
            <a:r>
              <a:rPr lang="es-ES" dirty="0" err="1" smtClean="0"/>
              <a:t>type</a:t>
            </a:r>
            <a:endParaRPr lang="es-E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smtClean="0"/>
              <a:t>Variable a predecir: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smtClean="0"/>
              <a:t>Rango de edad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endParaRPr lang="es-ES" dirty="0" smtClean="0"/>
          </a:p>
          <a:p>
            <a:pPr lvl="3"/>
            <a:endParaRPr lang="es-ES" dirty="0" smtClean="0"/>
          </a:p>
          <a:p>
            <a:pPr marL="285750" lvl="4" indent="-285750">
              <a:buFont typeface="Arial" panose="020B0604020202020204" pitchFamily="34" charset="0"/>
              <a:buChar char="•"/>
            </a:pPr>
            <a:endParaRPr lang="es-ES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0" y="0"/>
            <a:ext cx="12192000" cy="829733"/>
          </a:xfrm>
          <a:prstGeom prst="rect">
            <a:avLst/>
          </a:prstGeom>
          <a:solidFill>
            <a:srgbClr val="006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7" name="Grupo 6"/>
          <p:cNvGrpSpPr/>
          <p:nvPr/>
        </p:nvGrpSpPr>
        <p:grpSpPr>
          <a:xfrm>
            <a:off x="838200" y="2055813"/>
            <a:ext cx="7091044" cy="4018117"/>
            <a:chOff x="1450622" y="1495777"/>
            <a:chExt cx="7091044" cy="4018117"/>
          </a:xfrm>
        </p:grpSpPr>
        <p:pic>
          <p:nvPicPr>
            <p:cNvPr id="3" name="Imagen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50622" y="1495777"/>
              <a:ext cx="7091044" cy="4018117"/>
            </a:xfrm>
            <a:prstGeom prst="rect">
              <a:avLst/>
            </a:prstGeom>
          </p:spPr>
        </p:pic>
        <p:sp>
          <p:nvSpPr>
            <p:cNvPr id="6" name="Forma libre 5"/>
            <p:cNvSpPr/>
            <p:nvPr/>
          </p:nvSpPr>
          <p:spPr>
            <a:xfrm>
              <a:off x="2619022" y="3381022"/>
              <a:ext cx="4967111" cy="767646"/>
            </a:xfrm>
            <a:custGeom>
              <a:avLst/>
              <a:gdLst>
                <a:gd name="connsiteX0" fmla="*/ 0 w 6175022"/>
                <a:gd name="connsiteY0" fmla="*/ 0 h 793571"/>
                <a:gd name="connsiteX1" fmla="*/ 880533 w 6175022"/>
                <a:gd name="connsiteY1" fmla="*/ 304800 h 793571"/>
                <a:gd name="connsiteX2" fmla="*/ 2043289 w 6175022"/>
                <a:gd name="connsiteY2" fmla="*/ 524933 h 793571"/>
                <a:gd name="connsiteX3" fmla="*/ 4007556 w 6175022"/>
                <a:gd name="connsiteY3" fmla="*/ 716844 h 793571"/>
                <a:gd name="connsiteX4" fmla="*/ 6175022 w 6175022"/>
                <a:gd name="connsiteY4" fmla="*/ 728133 h 793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75022" h="793571">
                  <a:moveTo>
                    <a:pt x="0" y="0"/>
                  </a:moveTo>
                  <a:cubicBezTo>
                    <a:pt x="269992" y="108655"/>
                    <a:pt x="539985" y="217311"/>
                    <a:pt x="880533" y="304800"/>
                  </a:cubicBezTo>
                  <a:cubicBezTo>
                    <a:pt x="1221081" y="392289"/>
                    <a:pt x="1522119" y="456259"/>
                    <a:pt x="2043289" y="524933"/>
                  </a:cubicBezTo>
                  <a:cubicBezTo>
                    <a:pt x="2564459" y="593607"/>
                    <a:pt x="3318934" y="682977"/>
                    <a:pt x="4007556" y="716844"/>
                  </a:cubicBezTo>
                  <a:cubicBezTo>
                    <a:pt x="4696178" y="750711"/>
                    <a:pt x="6018859" y="864540"/>
                    <a:pt x="6175022" y="728133"/>
                  </a:cubicBezTo>
                </a:path>
              </a:pathLst>
            </a:cu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sp>
        <p:nvSpPr>
          <p:cNvPr id="13" name="Google Shape;90;p3"/>
          <p:cNvSpPr txBox="1">
            <a:spLocks/>
          </p:cNvSpPr>
          <p:nvPr/>
        </p:nvSpPr>
        <p:spPr>
          <a:xfrm>
            <a:off x="251178" y="166951"/>
            <a:ext cx="11376378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buSzPts val="4400"/>
            </a:pPr>
            <a:r>
              <a:rPr lang="es-ES" sz="3600" dirty="0" smtClean="0">
                <a:solidFill>
                  <a:schemeClr val="bg1"/>
                </a:solidFill>
              </a:rPr>
              <a:t>Algoritmos</a:t>
            </a:r>
            <a:r>
              <a:rPr lang="es-ES" sz="3600" dirty="0" smtClean="0">
                <a:solidFill>
                  <a:schemeClr val="bg1"/>
                </a:solidFill>
              </a:rPr>
              <a:t>: </a:t>
            </a:r>
            <a:r>
              <a:rPr lang="es-ES" sz="3600" dirty="0" err="1" smtClean="0">
                <a:solidFill>
                  <a:schemeClr val="bg1"/>
                </a:solidFill>
              </a:rPr>
              <a:t>Kmeans</a:t>
            </a:r>
            <a:r>
              <a:rPr lang="es-ES" sz="3600" dirty="0" smtClean="0">
                <a:solidFill>
                  <a:schemeClr val="bg1"/>
                </a:solidFill>
              </a:rPr>
              <a:t> </a:t>
            </a:r>
            <a:r>
              <a:rPr lang="es-ES" sz="3600" dirty="0" err="1" smtClean="0">
                <a:solidFill>
                  <a:schemeClr val="bg1"/>
                </a:solidFill>
              </a:rPr>
              <a:t>scatter</a:t>
            </a:r>
            <a:r>
              <a:rPr lang="es-ES" sz="3600" dirty="0" smtClean="0">
                <a:solidFill>
                  <a:schemeClr val="bg1"/>
                </a:solidFill>
              </a:rPr>
              <a:t> con 4 </a:t>
            </a:r>
            <a:r>
              <a:rPr lang="es-ES" sz="3600" dirty="0" err="1" smtClean="0">
                <a:solidFill>
                  <a:schemeClr val="bg1"/>
                </a:solidFill>
              </a:rPr>
              <a:t>clusters</a:t>
            </a:r>
            <a:endParaRPr lang="es-ES" sz="3600" dirty="0">
              <a:solidFill>
                <a:schemeClr val="bg1"/>
              </a:solidFill>
            </a:endParaRPr>
          </a:p>
          <a:p>
            <a:pPr algn="l">
              <a:buSzPts val="4400"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763381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0" y="0"/>
            <a:ext cx="12192000" cy="829733"/>
          </a:xfrm>
          <a:prstGeom prst="rect">
            <a:avLst/>
          </a:prstGeom>
          <a:solidFill>
            <a:srgbClr val="006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4489" y="1559102"/>
            <a:ext cx="7948612" cy="4401765"/>
          </a:xfrm>
          <a:prstGeom prst="rect">
            <a:avLst/>
          </a:prstGeom>
        </p:spPr>
      </p:pic>
      <p:sp>
        <p:nvSpPr>
          <p:cNvPr id="7" name="Google Shape;90;p3"/>
          <p:cNvSpPr txBox="1">
            <a:spLocks/>
          </p:cNvSpPr>
          <p:nvPr/>
        </p:nvSpPr>
        <p:spPr>
          <a:xfrm>
            <a:off x="251178" y="166951"/>
            <a:ext cx="11376378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buSzPts val="4400"/>
            </a:pPr>
            <a:r>
              <a:rPr lang="es-ES" sz="3600" dirty="0" smtClean="0">
                <a:solidFill>
                  <a:schemeClr val="bg1"/>
                </a:solidFill>
              </a:rPr>
              <a:t>Algoritmos</a:t>
            </a:r>
            <a:r>
              <a:rPr lang="es-ES" sz="3600" dirty="0" smtClean="0">
                <a:solidFill>
                  <a:schemeClr val="bg1"/>
                </a:solidFill>
              </a:rPr>
              <a:t>: </a:t>
            </a:r>
            <a:r>
              <a:rPr lang="es-ES" sz="3600" dirty="0" err="1" smtClean="0">
                <a:solidFill>
                  <a:schemeClr val="bg1"/>
                </a:solidFill>
              </a:rPr>
              <a:t>nearest</a:t>
            </a:r>
            <a:r>
              <a:rPr lang="es-ES" sz="3600" dirty="0" smtClean="0">
                <a:solidFill>
                  <a:schemeClr val="bg1"/>
                </a:solidFill>
              </a:rPr>
              <a:t> </a:t>
            </a:r>
            <a:r>
              <a:rPr lang="es-ES" sz="3600" dirty="0" err="1" smtClean="0">
                <a:solidFill>
                  <a:schemeClr val="bg1"/>
                </a:solidFill>
              </a:rPr>
              <a:t>neighbours</a:t>
            </a:r>
            <a:endParaRPr lang="es-ES" sz="3600" dirty="0">
              <a:solidFill>
                <a:schemeClr val="bg1"/>
              </a:solidFill>
            </a:endParaRPr>
          </a:p>
          <a:p>
            <a:pPr algn="l">
              <a:buSzPts val="4400"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080145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0" y="0"/>
            <a:ext cx="12192000" cy="829733"/>
          </a:xfrm>
          <a:prstGeom prst="rect">
            <a:avLst/>
          </a:prstGeom>
          <a:solidFill>
            <a:srgbClr val="006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Google Shape;90;p3"/>
          <p:cNvSpPr txBox="1">
            <a:spLocks/>
          </p:cNvSpPr>
          <p:nvPr/>
        </p:nvSpPr>
        <p:spPr>
          <a:xfrm>
            <a:off x="251178" y="166951"/>
            <a:ext cx="11376378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buSzPts val="4400"/>
            </a:pPr>
            <a:r>
              <a:rPr lang="es-ES" sz="3600" dirty="0" smtClean="0">
                <a:solidFill>
                  <a:schemeClr val="bg1"/>
                </a:solidFill>
              </a:rPr>
              <a:t>Conclusiones</a:t>
            </a:r>
            <a:endParaRPr lang="es-ES" sz="3600" dirty="0">
              <a:solidFill>
                <a:schemeClr val="bg1"/>
              </a:solidFill>
            </a:endParaRPr>
          </a:p>
          <a:p>
            <a:pPr algn="l">
              <a:buSzPts val="4400"/>
            </a:pPr>
            <a:endParaRPr lang="es-E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6156" y="1492514"/>
            <a:ext cx="3581400" cy="3581400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423333" y="1755422"/>
            <a:ext cx="7303911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Muestra muy homogénea: variables categóricas</a:t>
            </a:r>
          </a:p>
          <a:p>
            <a:r>
              <a:rPr lang="es-ES" dirty="0" smtClean="0"/>
              <a:t>Datos representativos:</a:t>
            </a:r>
          </a:p>
          <a:p>
            <a:r>
              <a:rPr lang="es-ES" dirty="0" smtClean="0"/>
              <a:t>Estación mas usada dentro del retiro = 64, tanto de salida como de llegada </a:t>
            </a:r>
            <a:r>
              <a:rPr lang="es-ES" dirty="0" smtClean="0">
                <a:sym typeface="Wingdings" panose="05000000000000000000" pitchFamily="2" charset="2"/>
              </a:rPr>
              <a:t> usuarios que van a dar una vuelta por el retiro</a:t>
            </a:r>
          </a:p>
          <a:p>
            <a:r>
              <a:rPr lang="es-ES" dirty="0" smtClean="0">
                <a:sym typeface="Wingdings" panose="05000000000000000000" pitchFamily="2" charset="2"/>
              </a:rPr>
              <a:t>Ruta mas usada fuera del retiro = 84, 101</a:t>
            </a:r>
          </a:p>
          <a:p>
            <a:r>
              <a:rPr lang="es-ES" dirty="0" smtClean="0">
                <a:sym typeface="Wingdings" panose="05000000000000000000" pitchFamily="2" charset="2"/>
              </a:rPr>
              <a:t>Tramo horario mas frecuente = </a:t>
            </a:r>
            <a:r>
              <a:rPr lang="es-ES" dirty="0" smtClean="0"/>
              <a:t> 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s-ES" dirty="0" smtClean="0"/>
              <a:t>Para los trabajadores por la mañana y por la tarde, coincidiendo con las horas de entrada y llegada 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s-ES" dirty="0" smtClean="0"/>
              <a:t>Para los usuarios a partir de las 3 de la tarde hasta las 9 de la noche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lvl="1"/>
            <a:r>
              <a:rPr lang="es-ES" dirty="0" smtClean="0"/>
              <a:t>Rango de edad mas común: entre 27 y 40 años y entre 41 y 65 años</a:t>
            </a:r>
          </a:p>
          <a:p>
            <a:pPr lvl="1"/>
            <a:r>
              <a:rPr lang="es-ES" dirty="0" smtClean="0"/>
              <a:t>Días con mas uso: martes, miércoles, jueves</a:t>
            </a:r>
          </a:p>
          <a:p>
            <a:pPr lvl="1"/>
            <a:r>
              <a:rPr lang="es-ES" dirty="0" smtClean="0"/>
              <a:t>Días con menos uso: fin de semana </a:t>
            </a:r>
          </a:p>
          <a:p>
            <a:pPr lvl="1"/>
            <a:r>
              <a:rPr lang="es-ES" dirty="0" smtClean="0"/>
              <a:t>Las velocidades todas se encuentran en un rango bajo</a:t>
            </a:r>
          </a:p>
          <a:p>
            <a:pPr marL="285750" lvl="1" indent="-285750">
              <a:buFont typeface="Wingdings" panose="05000000000000000000" pitchFamily="2" charset="2"/>
              <a:buChar char="à"/>
            </a:pPr>
            <a:r>
              <a:rPr lang="es-ES" dirty="0" smtClean="0">
                <a:sym typeface="Wingdings" panose="05000000000000000000" pitchFamily="2" charset="2"/>
              </a:rPr>
              <a:t>gente paseando </a:t>
            </a:r>
          </a:p>
          <a:p>
            <a:pPr marL="285750" lvl="1" indent="-285750">
              <a:buFont typeface="Wingdings" panose="05000000000000000000" pitchFamily="2" charset="2"/>
              <a:buChar char="à"/>
            </a:pPr>
            <a:r>
              <a:rPr lang="es-ES" dirty="0" err="1" smtClean="0">
                <a:sym typeface="Wingdings" panose="05000000000000000000" pitchFamily="2" charset="2"/>
              </a:rPr>
              <a:t>Outlier</a:t>
            </a:r>
            <a:r>
              <a:rPr lang="es-ES" dirty="0" smtClean="0">
                <a:sym typeface="Wingdings" panose="05000000000000000000" pitchFamily="2" charset="2"/>
              </a:rPr>
              <a:t> de 39km/h  cuesta abajo y sin frenos</a:t>
            </a:r>
          </a:p>
          <a:p>
            <a:pPr lvl="1"/>
            <a:endParaRPr lang="es-ES" dirty="0" smtClean="0"/>
          </a:p>
          <a:p>
            <a:pPr marL="285750" lvl="1" indent="-285750" algn="ctr">
              <a:buFont typeface="Arial" panose="020B0604020202020204" pitchFamily="34" charset="0"/>
              <a:buChar char="•"/>
            </a:pPr>
            <a:endParaRPr lang="es-ES" dirty="0" smtClean="0"/>
          </a:p>
          <a:p>
            <a:endParaRPr lang="es-ES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0" y="0"/>
            <a:ext cx="12192000" cy="829733"/>
          </a:xfrm>
          <a:prstGeom prst="rect">
            <a:avLst/>
          </a:prstGeom>
          <a:solidFill>
            <a:srgbClr val="006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026" name="Picture 2" descr="Resultado de imagen de data science coo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7911" y="829732"/>
            <a:ext cx="5352480" cy="6050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ángulo 6"/>
          <p:cNvSpPr/>
          <p:nvPr/>
        </p:nvSpPr>
        <p:spPr>
          <a:xfrm>
            <a:off x="0" y="739422"/>
            <a:ext cx="1207911" cy="6118578"/>
          </a:xfrm>
          <a:prstGeom prst="rect">
            <a:avLst/>
          </a:prstGeom>
          <a:solidFill>
            <a:srgbClr val="006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8" name="Google Shape;84;p1" descr="Resultado de imagen de biciba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60390" y="2754489"/>
            <a:ext cx="5631609" cy="4103511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8666" y="530576"/>
            <a:ext cx="2511779" cy="2511779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/>
          </a:p>
        </p:txBody>
      </p:sp>
      <p:sp>
        <p:nvSpPr>
          <p:cNvPr id="254" name="Google Shape;254;p3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173" y="1625600"/>
            <a:ext cx="11777654" cy="2193767"/>
          </a:xfrm>
          <a:prstGeom prst="rect">
            <a:avLst/>
          </a:prstGeom>
        </p:spPr>
      </p:pic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238978" y="3819367"/>
            <a:ext cx="7543800" cy="2637897"/>
          </a:xfrm>
        </p:spPr>
        <p:txBody>
          <a:bodyPr/>
          <a:lstStyle/>
          <a:p>
            <a:r>
              <a:rPr lang="es-ES" dirty="0" smtClean="0"/>
              <a:t>Trayectos por usuario empresa en diferentes </a:t>
            </a:r>
            <a:r>
              <a:rPr lang="es-ES" dirty="0" err="1" smtClean="0"/>
              <a:t>dias</a:t>
            </a:r>
            <a:endParaRPr lang="es-ES" dirty="0"/>
          </a:p>
        </p:txBody>
      </p:sp>
      <p:sp>
        <p:nvSpPr>
          <p:cNvPr id="7" name="Rectángulo 6"/>
          <p:cNvSpPr/>
          <p:nvPr/>
        </p:nvSpPr>
        <p:spPr>
          <a:xfrm>
            <a:off x="0" y="0"/>
            <a:ext cx="12192000" cy="829733"/>
          </a:xfrm>
          <a:prstGeom prst="rect">
            <a:avLst/>
          </a:prstGeom>
          <a:solidFill>
            <a:srgbClr val="006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Google Shape;90;p3"/>
          <p:cNvSpPr txBox="1">
            <a:spLocks/>
          </p:cNvSpPr>
          <p:nvPr/>
        </p:nvSpPr>
        <p:spPr>
          <a:xfrm>
            <a:off x="251178" y="16695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buSzPts val="4400"/>
            </a:pPr>
            <a:r>
              <a:rPr lang="es-ES" sz="3600" dirty="0" smtClean="0">
                <a:solidFill>
                  <a:schemeClr val="bg1"/>
                </a:solidFill>
              </a:rPr>
              <a:t>Análisis del </a:t>
            </a:r>
            <a:r>
              <a:rPr lang="es-ES" sz="3600" dirty="0" err="1" smtClean="0">
                <a:solidFill>
                  <a:schemeClr val="bg1"/>
                </a:solidFill>
              </a:rPr>
              <a:t>dataset</a:t>
            </a:r>
            <a:r>
              <a:rPr lang="es-ES" sz="3600" dirty="0" smtClean="0">
                <a:solidFill>
                  <a:schemeClr val="bg1"/>
                </a:solidFill>
              </a:rPr>
              <a:t>: tipos de usuarios</a:t>
            </a:r>
            <a:endParaRPr lang="es-ES" sz="3600" dirty="0">
              <a:solidFill>
                <a:schemeClr val="bg1"/>
              </a:solidFill>
            </a:endParaRPr>
          </a:p>
          <a:p>
            <a:pPr algn="l">
              <a:buSzPts val="4400"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335843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89" y="1445574"/>
            <a:ext cx="11824229" cy="2119884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0" y="0"/>
            <a:ext cx="12192000" cy="829733"/>
          </a:xfrm>
          <a:prstGeom prst="rect">
            <a:avLst/>
          </a:prstGeom>
          <a:solidFill>
            <a:srgbClr val="006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Google Shape;90;p3"/>
          <p:cNvSpPr txBox="1">
            <a:spLocks/>
          </p:cNvSpPr>
          <p:nvPr/>
        </p:nvSpPr>
        <p:spPr>
          <a:xfrm>
            <a:off x="251178" y="16695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buSzPts val="4400"/>
            </a:pPr>
            <a:r>
              <a:rPr lang="es-ES" sz="3600" dirty="0" smtClean="0">
                <a:solidFill>
                  <a:schemeClr val="bg1"/>
                </a:solidFill>
              </a:rPr>
              <a:t>Análisis del </a:t>
            </a:r>
            <a:r>
              <a:rPr lang="es-ES" sz="3600" dirty="0" err="1" smtClean="0">
                <a:solidFill>
                  <a:schemeClr val="bg1"/>
                </a:solidFill>
              </a:rPr>
              <a:t>dataset</a:t>
            </a:r>
            <a:r>
              <a:rPr lang="es-ES" sz="3600" dirty="0" smtClean="0">
                <a:solidFill>
                  <a:schemeClr val="bg1"/>
                </a:solidFill>
              </a:rPr>
              <a:t>: tipos de usuarios</a:t>
            </a:r>
            <a:endParaRPr lang="es-ES" sz="3600" dirty="0">
              <a:solidFill>
                <a:schemeClr val="bg1"/>
              </a:solidFill>
            </a:endParaRPr>
          </a:p>
          <a:p>
            <a:pPr algn="l">
              <a:buSzPts val="4400"/>
            </a:pPr>
            <a:endParaRPr lang="es-ES" dirty="0"/>
          </a:p>
        </p:txBody>
      </p:sp>
      <p:sp>
        <p:nvSpPr>
          <p:cNvPr id="8" name="Marcador de texto 2"/>
          <p:cNvSpPr>
            <a:spLocks noGrp="1"/>
          </p:cNvSpPr>
          <p:nvPr>
            <p:ph type="body" idx="1"/>
          </p:nvPr>
        </p:nvSpPr>
        <p:spPr>
          <a:xfrm>
            <a:off x="4238978" y="3819367"/>
            <a:ext cx="7543800" cy="2637897"/>
          </a:xfrm>
        </p:spPr>
        <p:txBody>
          <a:bodyPr/>
          <a:lstStyle/>
          <a:p>
            <a:r>
              <a:rPr lang="es-ES" dirty="0" smtClean="0"/>
              <a:t>Trayectos por usuarios anuales y ocasionales en diferentes días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081605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8158" y="1659465"/>
            <a:ext cx="8357076" cy="4461551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ángulo 3"/>
          <p:cNvSpPr/>
          <p:nvPr/>
        </p:nvSpPr>
        <p:spPr>
          <a:xfrm>
            <a:off x="0" y="0"/>
            <a:ext cx="12192000" cy="829733"/>
          </a:xfrm>
          <a:prstGeom prst="rect">
            <a:avLst/>
          </a:prstGeom>
          <a:solidFill>
            <a:srgbClr val="006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Google Shape;90;p3"/>
          <p:cNvSpPr txBox="1">
            <a:spLocks/>
          </p:cNvSpPr>
          <p:nvPr/>
        </p:nvSpPr>
        <p:spPr>
          <a:xfrm>
            <a:off x="251178" y="16695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buSzPts val="4400"/>
            </a:pPr>
            <a:r>
              <a:rPr lang="es-ES" sz="3600" dirty="0" smtClean="0">
                <a:solidFill>
                  <a:schemeClr val="bg1"/>
                </a:solidFill>
              </a:rPr>
              <a:t>Análisis del </a:t>
            </a:r>
            <a:r>
              <a:rPr lang="es-ES" sz="3600" dirty="0" err="1" smtClean="0">
                <a:solidFill>
                  <a:schemeClr val="bg1"/>
                </a:solidFill>
              </a:rPr>
              <a:t>dataset</a:t>
            </a:r>
            <a:r>
              <a:rPr lang="es-ES" sz="3600" dirty="0" smtClean="0">
                <a:solidFill>
                  <a:schemeClr val="bg1"/>
                </a:solidFill>
              </a:rPr>
              <a:t>: rango de edad por tipo de usuario</a:t>
            </a:r>
            <a:endParaRPr lang="es-ES" sz="3600" dirty="0">
              <a:solidFill>
                <a:schemeClr val="bg1"/>
              </a:solidFill>
            </a:endParaRPr>
          </a:p>
          <a:p>
            <a:pPr algn="l">
              <a:buSzPts val="4400"/>
            </a:pPr>
            <a:endParaRPr lang="es-E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7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2345210" y="1825625"/>
            <a:ext cx="7501579" cy="4351338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ángulo 3"/>
          <p:cNvSpPr/>
          <p:nvPr/>
        </p:nvSpPr>
        <p:spPr>
          <a:xfrm>
            <a:off x="0" y="0"/>
            <a:ext cx="12192000" cy="829733"/>
          </a:xfrm>
          <a:prstGeom prst="rect">
            <a:avLst/>
          </a:prstGeom>
          <a:solidFill>
            <a:srgbClr val="006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Google Shape;90;p3"/>
          <p:cNvSpPr txBox="1">
            <a:spLocks/>
          </p:cNvSpPr>
          <p:nvPr/>
        </p:nvSpPr>
        <p:spPr>
          <a:xfrm>
            <a:off x="251178" y="16695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buSzPts val="4400"/>
            </a:pPr>
            <a:r>
              <a:rPr lang="es-ES" sz="3600" dirty="0" smtClean="0">
                <a:solidFill>
                  <a:schemeClr val="bg1"/>
                </a:solidFill>
              </a:rPr>
              <a:t>Análisis del </a:t>
            </a:r>
            <a:r>
              <a:rPr lang="es-ES" sz="3600" dirty="0" err="1" smtClean="0">
                <a:solidFill>
                  <a:schemeClr val="bg1"/>
                </a:solidFill>
              </a:rPr>
              <a:t>dataset</a:t>
            </a:r>
            <a:r>
              <a:rPr lang="es-ES" sz="3600" dirty="0" smtClean="0">
                <a:solidFill>
                  <a:schemeClr val="bg1"/>
                </a:solidFill>
              </a:rPr>
              <a:t>: viajes por </a:t>
            </a:r>
            <a:r>
              <a:rPr lang="es-ES" sz="3600" dirty="0" smtClean="0">
                <a:solidFill>
                  <a:schemeClr val="bg1"/>
                </a:solidFill>
              </a:rPr>
              <a:t>fecha </a:t>
            </a:r>
            <a:endParaRPr lang="es-ES" sz="3600" dirty="0">
              <a:solidFill>
                <a:schemeClr val="bg1"/>
              </a:solidFill>
            </a:endParaRPr>
          </a:p>
          <a:p>
            <a:pPr algn="l">
              <a:buSzPts val="4400"/>
            </a:pPr>
            <a:endParaRPr lang="es-E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8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2325545" y="1825625"/>
            <a:ext cx="7540910" cy="4351338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ángulo 3"/>
          <p:cNvSpPr/>
          <p:nvPr/>
        </p:nvSpPr>
        <p:spPr>
          <a:xfrm>
            <a:off x="0" y="0"/>
            <a:ext cx="12192000" cy="829733"/>
          </a:xfrm>
          <a:prstGeom prst="rect">
            <a:avLst/>
          </a:prstGeom>
          <a:solidFill>
            <a:srgbClr val="006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Google Shape;90;p3"/>
          <p:cNvSpPr txBox="1">
            <a:spLocks/>
          </p:cNvSpPr>
          <p:nvPr/>
        </p:nvSpPr>
        <p:spPr>
          <a:xfrm>
            <a:off x="251178" y="16695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buSzPts val="4400"/>
            </a:pPr>
            <a:r>
              <a:rPr lang="es-ES" sz="3600" dirty="0" smtClean="0">
                <a:solidFill>
                  <a:schemeClr val="bg1"/>
                </a:solidFill>
              </a:rPr>
              <a:t>Análisis del </a:t>
            </a:r>
            <a:r>
              <a:rPr lang="es-ES" sz="3600" dirty="0" err="1" smtClean="0">
                <a:solidFill>
                  <a:schemeClr val="bg1"/>
                </a:solidFill>
              </a:rPr>
              <a:t>dataset</a:t>
            </a:r>
            <a:r>
              <a:rPr lang="es-ES" sz="3600" dirty="0" smtClean="0">
                <a:solidFill>
                  <a:schemeClr val="bg1"/>
                </a:solidFill>
              </a:rPr>
              <a:t>: viajes por </a:t>
            </a:r>
            <a:r>
              <a:rPr lang="es-ES" sz="3600" dirty="0" err="1" smtClean="0">
                <a:solidFill>
                  <a:schemeClr val="bg1"/>
                </a:solidFill>
              </a:rPr>
              <a:t>dia</a:t>
            </a:r>
            <a:r>
              <a:rPr lang="es-ES" sz="3600" dirty="0" smtClean="0">
                <a:solidFill>
                  <a:schemeClr val="bg1"/>
                </a:solidFill>
              </a:rPr>
              <a:t> de la semana </a:t>
            </a:r>
            <a:endParaRPr lang="es-ES" sz="3600" dirty="0">
              <a:solidFill>
                <a:schemeClr val="bg1"/>
              </a:solidFill>
            </a:endParaRPr>
          </a:p>
          <a:p>
            <a:pPr algn="l">
              <a:buSzPts val="4400"/>
            </a:pPr>
            <a:endParaRPr lang="es-E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9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2283299" y="1825625"/>
            <a:ext cx="7625402" cy="4351338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ángulo 3"/>
          <p:cNvSpPr/>
          <p:nvPr/>
        </p:nvSpPr>
        <p:spPr>
          <a:xfrm>
            <a:off x="0" y="0"/>
            <a:ext cx="12192000" cy="829733"/>
          </a:xfrm>
          <a:prstGeom prst="rect">
            <a:avLst/>
          </a:prstGeom>
          <a:solidFill>
            <a:srgbClr val="006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Google Shape;90;p3"/>
          <p:cNvSpPr txBox="1">
            <a:spLocks/>
          </p:cNvSpPr>
          <p:nvPr/>
        </p:nvSpPr>
        <p:spPr>
          <a:xfrm>
            <a:off x="251178" y="16695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buSzPts val="4400"/>
            </a:pPr>
            <a:r>
              <a:rPr lang="es-ES" sz="3600" dirty="0" smtClean="0">
                <a:solidFill>
                  <a:schemeClr val="bg1"/>
                </a:solidFill>
              </a:rPr>
              <a:t>Análisis del </a:t>
            </a:r>
            <a:r>
              <a:rPr lang="es-ES" sz="3600" dirty="0" err="1" smtClean="0">
                <a:solidFill>
                  <a:schemeClr val="bg1"/>
                </a:solidFill>
              </a:rPr>
              <a:t>dataset</a:t>
            </a:r>
            <a:r>
              <a:rPr lang="es-ES" sz="3600" dirty="0" smtClean="0">
                <a:solidFill>
                  <a:schemeClr val="bg1"/>
                </a:solidFill>
              </a:rPr>
              <a:t>: viajes por </a:t>
            </a:r>
            <a:r>
              <a:rPr lang="es-ES" sz="3600" dirty="0" smtClean="0">
                <a:solidFill>
                  <a:schemeClr val="bg1"/>
                </a:solidFill>
              </a:rPr>
              <a:t>tipo de </a:t>
            </a:r>
            <a:r>
              <a:rPr lang="es-ES" sz="3600" dirty="0" err="1" smtClean="0">
                <a:solidFill>
                  <a:schemeClr val="bg1"/>
                </a:solidFill>
              </a:rPr>
              <a:t>dia</a:t>
            </a:r>
            <a:r>
              <a:rPr lang="es-ES" sz="3600" dirty="0" smtClean="0">
                <a:solidFill>
                  <a:schemeClr val="bg1"/>
                </a:solidFill>
              </a:rPr>
              <a:t> </a:t>
            </a:r>
            <a:endParaRPr lang="es-ES" sz="3600" dirty="0">
              <a:solidFill>
                <a:schemeClr val="bg1"/>
              </a:solidFill>
            </a:endParaRPr>
          </a:p>
          <a:p>
            <a:pPr algn="l">
              <a:buSzPts val="4400"/>
            </a:pPr>
            <a:endParaRPr lang="es-E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335</TotalTime>
  <Words>459</Words>
  <Application>Microsoft Office PowerPoint</Application>
  <PresentationFormat>Panorámica</PresentationFormat>
  <Paragraphs>68</Paragraphs>
  <Slides>37</Slides>
  <Notes>35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37</vt:i4>
      </vt:variant>
    </vt:vector>
  </HeadingPairs>
  <TitlesOfParts>
    <vt:vector size="41" baseType="lpstr">
      <vt:lpstr>Arial</vt:lpstr>
      <vt:lpstr>Calibri</vt:lpstr>
      <vt:lpstr>Wingdings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Dentro del retiro </vt:lpstr>
      <vt:lpstr>Presentación de PowerPoint</vt:lpstr>
      <vt:lpstr>Dentro del retiro </vt:lpstr>
      <vt:lpstr>Presentación de PowerPoint</vt:lpstr>
      <vt:lpstr>Presentación de PowerPoint</vt:lpstr>
      <vt:lpstr>Trabajadores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Appleyard</dc:creator>
  <cp:lastModifiedBy>Appleyard</cp:lastModifiedBy>
  <cp:revision>24</cp:revision>
  <dcterms:created xsi:type="dcterms:W3CDTF">2019-06-13T18:23:40Z</dcterms:created>
  <dcterms:modified xsi:type="dcterms:W3CDTF">2019-06-14T12:39:31Z</dcterms:modified>
</cp:coreProperties>
</file>